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8" r:id="rId2"/>
    <p:sldId id="289" r:id="rId3"/>
    <p:sldId id="276" r:id="rId4"/>
    <p:sldId id="281" r:id="rId5"/>
    <p:sldId id="257" r:id="rId6"/>
    <p:sldId id="286" r:id="rId7"/>
    <p:sldId id="261" r:id="rId8"/>
    <p:sldId id="275" r:id="rId9"/>
    <p:sldId id="264" r:id="rId10"/>
    <p:sldId id="259" r:id="rId11"/>
    <p:sldId id="278" r:id="rId12"/>
    <p:sldId id="266" r:id="rId13"/>
    <p:sldId id="282" r:id="rId14"/>
    <p:sldId id="267" r:id="rId15"/>
    <p:sldId id="269" r:id="rId16"/>
    <p:sldId id="283" r:id="rId17"/>
    <p:sldId id="271" r:id="rId18"/>
    <p:sldId id="272" r:id="rId19"/>
    <p:sldId id="274" r:id="rId20"/>
    <p:sldId id="288" r:id="rId21"/>
    <p:sldId id="287" r:id="rId22"/>
    <p:sldId id="279" r:id="rId23"/>
    <p:sldId id="290" r:id="rId24"/>
    <p:sldId id="270" r:id="rId25"/>
  </p:sldIdLst>
  <p:sldSz cx="12192000" cy="6858000"/>
  <p:notesSz cx="6858000" cy="9144000"/>
  <p:custShowLst>
    <p:custShow name="自定义放映 1" id="0">
      <p:sldLst/>
    </p:custShow>
  </p:custShow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D5E7"/>
    <a:srgbClr val="FFFFFF"/>
    <a:srgbClr val="D5E8D4"/>
    <a:srgbClr val="ED7D31"/>
    <a:srgbClr val="70AD47"/>
    <a:srgbClr val="4472C4"/>
    <a:srgbClr val="595959"/>
    <a:srgbClr val="D3ED94"/>
    <a:srgbClr val="FFCB99"/>
    <a:srgbClr val="FFF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3" autoAdjust="0"/>
    <p:restoredTop sz="95026" autoAdjust="0"/>
  </p:normalViewPr>
  <p:slideViewPr>
    <p:cSldViewPr snapToGrid="0">
      <p:cViewPr varScale="1">
        <p:scale>
          <a:sx n="80" d="100"/>
          <a:sy n="80" d="100"/>
        </p:scale>
        <p:origin x="-2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35770;&#25991;&#23454;&#36341;&#36807;&#31243;\RMS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26032;&#24314;%20Microsoft%20Excel%20&#24037;&#20316;&#34920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26032;&#24314;%20Microsoft%20Excel%20&#24037;&#20316;&#34920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26032;&#24314;%20Microsoft%20Excel%20&#24037;&#20316;&#34920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26032;&#24314;%20Microsoft%20Excel%20&#24037;&#20316;&#34920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35770;&#25991;&#23454;&#36341;&#36807;&#31243;\&#26032;&#24314;%20Microsoft%20Excel%20&#24037;&#20316;&#34920;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26032;&#24314;%20Microsoft%20Excel%20&#24037;&#20316;&#34920;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Result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r>
              <a:rPr lang="en-US"/>
              <a:t>Single training time comparison </a:t>
            </a:r>
          </a:p>
          <a:p>
            <a:pPr>
              <a:defRPr/>
            </a:pPr>
            <a:r>
              <a:rPr lang="en-US"/>
              <a:t>(3000epochs and 5 inputs)</a:t>
            </a:r>
            <a:endParaRPr lang="zh-CN"/>
          </a:p>
        </c:rich>
      </c:tx>
      <c:layout>
        <c:manualLayout>
          <c:xMode val="edge"/>
          <c:yMode val="edge"/>
          <c:x val="0.25308653864310127"/>
          <c:y val="2.33208955223880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Tabelle1!$A$10</c:f>
              <c:strCache>
                <c:ptCount val="1"/>
                <c:pt idx="0">
                  <c:v>TIME(3000epochs and 5 inputs)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Tabelle1!$B$9:$E$9</c:f>
              <c:strCache>
                <c:ptCount val="4"/>
                <c:pt idx="0">
                  <c:v>FNN(DL)</c:v>
                </c:pt>
                <c:pt idx="1">
                  <c:v>LSTM</c:v>
                </c:pt>
                <c:pt idx="2">
                  <c:v>FNN(ML)</c:v>
                </c:pt>
                <c:pt idx="3">
                  <c:v>NARX</c:v>
                </c:pt>
              </c:strCache>
            </c:strRef>
          </c:cat>
          <c:val>
            <c:numRef>
              <c:f>Tabelle1!$B$10:$E$10</c:f>
              <c:numCache>
                <c:formatCode>General</c:formatCode>
                <c:ptCount val="4"/>
                <c:pt idx="0">
                  <c:v>680</c:v>
                </c:pt>
                <c:pt idx="1">
                  <c:v>2700</c:v>
                </c:pt>
                <c:pt idx="2">
                  <c:v>3000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68-4A85-8957-5CCDCB38D06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98543951"/>
        <c:axId val="1798542703"/>
      </c:barChart>
      <c:catAx>
        <c:axId val="17985439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1798542703"/>
        <c:crosses val="autoZero"/>
        <c:auto val="1"/>
        <c:lblAlgn val="ctr"/>
        <c:lblOffset val="100"/>
        <c:noMultiLvlLbl val="0"/>
      </c:catAx>
      <c:valAx>
        <c:axId val="17985427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r>
                  <a:rPr lang="en-US"/>
                  <a:t>Seconds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oppins" panose="00000500000000000000" pitchFamily="2" charset="0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17985439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 b="1" i="0" baseline="0">
          <a:latin typeface="Poppins" panose="00000500000000000000" pitchFamily="2" charset="0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r>
              <a:rPr lang="en-US"/>
              <a:t>RMSE% final comparison</a:t>
            </a:r>
            <a:endParaRPr lang="zh-CN"/>
          </a:p>
          <a:p>
            <a:pPr>
              <a:defRPr/>
            </a:pPr>
            <a:r>
              <a:rPr lang="en-US"/>
              <a:t>(3000epochs and 5 inputs)</a:t>
            </a:r>
            <a:endParaRPr lang="zh-C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Tabelle1!$A$100:$B$100</c:f>
              <c:strCache>
                <c:ptCount val="2"/>
                <c:pt idx="0">
                  <c:v>5 inputs RMSE on test 3 (25 degree)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965952477697575E-2"/>
                  <c:y val="-4.952257862474247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879-40F6-90D2-526F05C106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Tabelle1!$C$99:$F$99</c:f>
              <c:strCache>
                <c:ptCount val="4"/>
                <c:pt idx="0">
                  <c:v>NARX</c:v>
                </c:pt>
                <c:pt idx="1">
                  <c:v>FNN(ML)</c:v>
                </c:pt>
                <c:pt idx="2">
                  <c:v>FNN(DL)</c:v>
                </c:pt>
                <c:pt idx="3">
                  <c:v>LSTM</c:v>
                </c:pt>
              </c:strCache>
            </c:strRef>
          </c:cat>
          <c:val>
            <c:numRef>
              <c:f>Tabelle1!$C$100:$F$100</c:f>
              <c:numCache>
                <c:formatCode>General</c:formatCode>
                <c:ptCount val="4"/>
                <c:pt idx="0">
                  <c:v>0.21</c:v>
                </c:pt>
                <c:pt idx="1">
                  <c:v>0.35699999999999998</c:v>
                </c:pt>
                <c:pt idx="2">
                  <c:v>1.4339999999999999</c:v>
                </c:pt>
                <c:pt idx="3">
                  <c:v>1.089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79-40F6-90D2-526F05C106F8}"/>
            </c:ext>
          </c:extLst>
        </c:ser>
        <c:ser>
          <c:idx val="1"/>
          <c:order val="1"/>
          <c:tx>
            <c:strRef>
              <c:f>Tabelle1!$A$101:$B$101</c:f>
              <c:strCache>
                <c:ptCount val="2"/>
                <c:pt idx="0">
                  <c:v>5 inputs RMSE on test 11 (-10 degree)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8251024061322878E-2"/>
                  <c:y val="-7.366839667775092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879-40F6-90D2-526F05C106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Tabelle1!$C$99:$F$99</c:f>
              <c:strCache>
                <c:ptCount val="4"/>
                <c:pt idx="0">
                  <c:v>NARX</c:v>
                </c:pt>
                <c:pt idx="1">
                  <c:v>FNN(ML)</c:v>
                </c:pt>
                <c:pt idx="2">
                  <c:v>FNN(DL)</c:v>
                </c:pt>
                <c:pt idx="3">
                  <c:v>LSTM</c:v>
                </c:pt>
              </c:strCache>
            </c:strRef>
          </c:cat>
          <c:val>
            <c:numRef>
              <c:f>Tabelle1!$C$101:$F$101</c:f>
              <c:numCache>
                <c:formatCode>General</c:formatCode>
                <c:ptCount val="4"/>
                <c:pt idx="0">
                  <c:v>0.23300000000000001</c:v>
                </c:pt>
                <c:pt idx="1">
                  <c:v>1.5009999999999999</c:v>
                </c:pt>
                <c:pt idx="2">
                  <c:v>2.363</c:v>
                </c:pt>
                <c:pt idx="3">
                  <c:v>1.9890000000000001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79-40F6-90D2-526F05C106F8}"/>
            </c:ext>
          </c:extLst>
        </c:ser>
        <c:ser>
          <c:idx val="2"/>
          <c:order val="2"/>
          <c:tx>
            <c:strRef>
              <c:f>Tabelle1!$A$102:$B$102</c:f>
              <c:strCache>
                <c:ptCount val="2"/>
                <c:pt idx="0">
                  <c:v>RMSE_mean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9663880927017947E-2"/>
                  <c:y val="-0.1043174966662354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879-40F6-90D2-526F05C106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Tabelle1!$C$99:$F$99</c:f>
              <c:strCache>
                <c:ptCount val="4"/>
                <c:pt idx="0">
                  <c:v>NARX</c:v>
                </c:pt>
                <c:pt idx="1">
                  <c:v>FNN(ML)</c:v>
                </c:pt>
                <c:pt idx="2">
                  <c:v>FNN(DL)</c:v>
                </c:pt>
                <c:pt idx="3">
                  <c:v>LSTM</c:v>
                </c:pt>
              </c:strCache>
            </c:strRef>
          </c:cat>
          <c:val>
            <c:numRef>
              <c:f>Tabelle1!$C$102:$F$102</c:f>
              <c:numCache>
                <c:formatCode>General</c:formatCode>
                <c:ptCount val="4"/>
                <c:pt idx="0">
                  <c:v>0.29899999999999999</c:v>
                </c:pt>
                <c:pt idx="1">
                  <c:v>1.125</c:v>
                </c:pt>
                <c:pt idx="2">
                  <c:v>2.6309999999999998</c:v>
                </c:pt>
                <c:pt idx="3">
                  <c:v>2.2370000000000001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79-40F6-90D2-526F05C106F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64179359"/>
        <c:axId val="1864177695"/>
      </c:barChart>
      <c:catAx>
        <c:axId val="1864179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1864177695"/>
        <c:crosses val="autoZero"/>
        <c:auto val="1"/>
        <c:lblAlgn val="ctr"/>
        <c:lblOffset val="100"/>
        <c:noMultiLvlLbl val="0"/>
      </c:catAx>
      <c:valAx>
        <c:axId val="18641776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r>
                  <a:rPr lang="en-US"/>
                  <a:t>RMSE%</a:t>
                </a:r>
                <a:endParaRPr lang="zh-CN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oppins" panose="00000500000000000000" pitchFamily="2" charset="0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1864179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107739670616485"/>
          <c:y val="0.8750616001861139"/>
          <c:w val="0.79338099473967427"/>
          <c:h val="0.124938399813886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 b="1" i="0" baseline="0">
          <a:latin typeface="Poppins" panose="00000500000000000000" pitchFamily="2" charset="0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447799487"/>
        <c:axId val="447801151"/>
      </c:barChart>
      <c:catAx>
        <c:axId val="4477994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47801151"/>
        <c:crosses val="autoZero"/>
        <c:auto val="1"/>
        <c:lblAlgn val="ctr"/>
        <c:lblOffset val="100"/>
        <c:noMultiLvlLbl val="0"/>
      </c:catAx>
      <c:valAx>
        <c:axId val="4478011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477994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101809642215777E-2"/>
          <c:y val="9.0909090909090912E-2"/>
          <c:w val="0.87541041580328771"/>
          <c:h val="0.65456295235822792"/>
        </c:manualLayout>
      </c:layout>
      <c:barChart>
        <c:barDir val="bar"/>
        <c:grouping val="clustered"/>
        <c:varyColors val="0"/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600220783"/>
        <c:axId val="600221615"/>
      </c:barChart>
      <c:catAx>
        <c:axId val="600220783"/>
        <c:scaling>
          <c:orientation val="minMax"/>
        </c:scaling>
        <c:delete val="1"/>
        <c:axPos val="l"/>
        <c:majorTickMark val="none"/>
        <c:minorTickMark val="none"/>
        <c:tickLblPos val="nextTo"/>
        <c:crossAx val="600221615"/>
        <c:crosses val="autoZero"/>
        <c:auto val="1"/>
        <c:lblAlgn val="ctr"/>
        <c:lblOffset val="100"/>
        <c:noMultiLvlLbl val="0"/>
      </c:catAx>
      <c:valAx>
        <c:axId val="600221615"/>
        <c:scaling>
          <c:orientation val="minMax"/>
          <c:max val="4.0000000000000008E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00220783"/>
        <c:crosses val="autoZero"/>
        <c:crossBetween val="between"/>
        <c:majorUnit val="1.0000000000000002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68547162847899"/>
          <c:y val="5.6707879200882598E-2"/>
          <c:w val="0.70066587277914105"/>
          <c:h val="0.7535388327038562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Tabelle1!$E$9:$I$9</c:f>
              <c:strCache>
                <c:ptCount val="5"/>
                <c:pt idx="0">
                  <c:v>Class 5</c:v>
                </c:pt>
                <c:pt idx="1">
                  <c:v>Class 4 </c:v>
                </c:pt>
                <c:pt idx="2">
                  <c:v>Class 3 </c:v>
                </c:pt>
                <c:pt idx="3">
                  <c:v>Class 2 </c:v>
                </c:pt>
                <c:pt idx="4">
                  <c:v>Class 1 </c:v>
                </c:pt>
              </c:strCache>
            </c:strRef>
          </c:cat>
          <c:val>
            <c:numRef>
              <c:f>Tabelle1!$E$10:$I$10</c:f>
              <c:numCache>
                <c:formatCode>0.00%</c:formatCode>
                <c:ptCount val="5"/>
                <c:pt idx="0">
                  <c:v>3.2335000000000003E-2</c:v>
                </c:pt>
                <c:pt idx="1">
                  <c:v>2.6859999999999998E-2</c:v>
                </c:pt>
                <c:pt idx="2">
                  <c:v>2.8854000000000001E-2</c:v>
                </c:pt>
                <c:pt idx="3">
                  <c:v>2.6505000000000001E-2</c:v>
                </c:pt>
                <c:pt idx="4">
                  <c:v>3.9326E-2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15-4CC3-8D08-4D6C325549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24700847"/>
        <c:axId val="624699183"/>
      </c:barChart>
      <c:catAx>
        <c:axId val="62470084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624699183"/>
        <c:crosses val="autoZero"/>
        <c:auto val="1"/>
        <c:lblAlgn val="ctr"/>
        <c:lblOffset val="100"/>
        <c:noMultiLvlLbl val="0"/>
      </c:catAx>
      <c:valAx>
        <c:axId val="624699183"/>
        <c:scaling>
          <c:orientation val="minMax"/>
          <c:max val="4.0000000000000008E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624700847"/>
        <c:crosses val="autoZero"/>
        <c:crossBetween val="between"/>
        <c:majorUnit val="1.0000000000000002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500" baseline="0">
          <a:latin typeface="Poppins" panose="00000500000000000000" pitchFamily="2" charset="0"/>
        </a:defRPr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101809642215777E-2"/>
          <c:y val="9.0909090909090912E-2"/>
          <c:w val="0.87541041580328771"/>
          <c:h val="0.6545629523582279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Tabelle1!$E$44</c:f>
              <c:strCache>
                <c:ptCount val="1"/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Tabelle1!$E$45</c:f>
              <c:numCache>
                <c:formatCode>0.00%</c:formatCode>
                <c:ptCount val="1"/>
                <c:pt idx="0">
                  <c:v>3.1621000000000003E-2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8B-4891-9876-3AAF4214E05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10"/>
        <c:axId val="600220783"/>
        <c:axId val="600221615"/>
      </c:barChart>
      <c:catAx>
        <c:axId val="600220783"/>
        <c:scaling>
          <c:orientation val="minMax"/>
        </c:scaling>
        <c:delete val="0"/>
        <c:axPos val="l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600221615"/>
        <c:crosses val="autoZero"/>
        <c:auto val="1"/>
        <c:lblAlgn val="ctr"/>
        <c:lblOffset val="100"/>
        <c:noMultiLvlLbl val="0"/>
      </c:catAx>
      <c:valAx>
        <c:axId val="600221615"/>
        <c:scaling>
          <c:orientation val="minMax"/>
          <c:max val="4.0000000000000008E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600220783"/>
        <c:crosses val="autoZero"/>
        <c:crossBetween val="between"/>
        <c:majorUnit val="1.0000000000000002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300" baseline="0">
          <a:latin typeface="Poppins" panose="00000500000000000000" pitchFamily="2" charset="0"/>
        </a:defRPr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r>
              <a:rPr lang="en-US" sz="1300" baseline="0" dirty="0"/>
              <a:t>RMSE%</a:t>
            </a:r>
            <a:endParaRPr lang="zh-CN" sz="130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0.22301590547989214"/>
          <c:y val="0.14412633450927842"/>
          <c:w val="0.69700329673208505"/>
          <c:h val="0.6552271998013340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Tabelle1!$E$30:$G$30</c:f>
              <c:strCache>
                <c:ptCount val="3"/>
                <c:pt idx="0">
                  <c:v>Class 3 </c:v>
                </c:pt>
                <c:pt idx="1">
                  <c:v>Class 2 </c:v>
                </c:pt>
                <c:pt idx="2">
                  <c:v>Class 1 </c:v>
                </c:pt>
              </c:strCache>
            </c:strRef>
          </c:cat>
          <c:val>
            <c:numRef>
              <c:f>Tabelle1!$E$31:$G$31</c:f>
              <c:numCache>
                <c:formatCode>0.00%</c:formatCode>
                <c:ptCount val="3"/>
                <c:pt idx="0">
                  <c:v>2.9108999999999999E-2</c:v>
                </c:pt>
                <c:pt idx="1">
                  <c:v>1.4019E-2</c:v>
                </c:pt>
                <c:pt idx="2">
                  <c:v>3.6040999999999997E-2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EA-4E0C-B89C-4BCC672AC2A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447799487"/>
        <c:axId val="447801151"/>
      </c:barChart>
      <c:catAx>
        <c:axId val="4477994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447801151"/>
        <c:crosses val="autoZero"/>
        <c:auto val="1"/>
        <c:lblAlgn val="ctr"/>
        <c:lblOffset val="100"/>
        <c:noMultiLvlLbl val="0"/>
      </c:catAx>
      <c:valAx>
        <c:axId val="4478011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4477994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500" baseline="0">
          <a:latin typeface="Poppins" panose="00000500000000000000" pitchFamily="2" charset="0"/>
        </a:defRPr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0.20887120497783285"/>
          <c:y val="0.12330660452790533"/>
          <c:w val="0.78969234246985431"/>
          <c:h val="0.795636540906146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Tabelle1!$K$21</c:f>
              <c:strCache>
                <c:ptCount val="1"/>
                <c:pt idx="0">
                  <c:v>Time for estimating 52 cycles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Tabelle1!$L$20:$N$20</c:f>
              <c:strCache>
                <c:ptCount val="3"/>
                <c:pt idx="0">
                  <c:v>3-Class</c:v>
                </c:pt>
                <c:pt idx="1">
                  <c:v>5-Class</c:v>
                </c:pt>
                <c:pt idx="2">
                  <c:v>1-Class</c:v>
                </c:pt>
              </c:strCache>
            </c:strRef>
          </c:cat>
          <c:val>
            <c:numRef>
              <c:f>Tabelle1!$L$21:$N$21</c:f>
              <c:numCache>
                <c:formatCode>General</c:formatCode>
                <c:ptCount val="3"/>
                <c:pt idx="0">
                  <c:v>156</c:v>
                </c:pt>
                <c:pt idx="1">
                  <c:v>170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10-4805-A059-D556ACFB455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66280000"/>
        <c:axId val="666265856"/>
      </c:barChart>
      <c:catAx>
        <c:axId val="666280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666265856"/>
        <c:crosses val="autoZero"/>
        <c:auto val="1"/>
        <c:lblAlgn val="ctr"/>
        <c:lblOffset val="100"/>
        <c:noMultiLvlLbl val="0"/>
      </c:catAx>
      <c:valAx>
        <c:axId val="66626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r>
                  <a:rPr lang="it-IT"/>
                  <a:t>Seconds(S)</a:t>
                </a:r>
                <a:endParaRPr lang="zh-CN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oppins" panose="00000500000000000000" pitchFamily="2" charset="0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666280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300" baseline="0">
          <a:latin typeface="Poppins" panose="00000500000000000000" pitchFamily="2" charset="0"/>
        </a:defRPr>
      </a:pPr>
      <a:endParaRPr lang="zh-C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r>
              <a:rPr lang="it-IT" baseline="0"/>
              <a:t>Combination system results</a:t>
            </a:r>
            <a:endParaRPr lang="zh-CN" baseline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0.13102881727696869"/>
          <c:y val="0.10172171224003677"/>
          <c:w val="0.84715730150578239"/>
          <c:h val="0.703288668791910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Tabelle1!$M$16</c:f>
              <c:strCache>
                <c:ptCount val="1"/>
                <c:pt idx="0">
                  <c:v>SOC-Charging RMSE%_mean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Tabelle1!$N$15:$P$15</c:f>
              <c:strCache>
                <c:ptCount val="3"/>
                <c:pt idx="0">
                  <c:v>3-Class</c:v>
                </c:pt>
                <c:pt idx="1">
                  <c:v>5-Class</c:v>
                </c:pt>
                <c:pt idx="2">
                  <c:v>1-Class</c:v>
                </c:pt>
              </c:strCache>
            </c:strRef>
          </c:cat>
          <c:val>
            <c:numRef>
              <c:f>Tabelle1!$N$16:$P$16</c:f>
              <c:numCache>
                <c:formatCode>General</c:formatCode>
                <c:ptCount val="3"/>
                <c:pt idx="0">
                  <c:v>0.87</c:v>
                </c:pt>
                <c:pt idx="1">
                  <c:v>1.1200000000000001</c:v>
                </c:pt>
                <c:pt idx="2">
                  <c:v>9.86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59-4B9E-8A47-385EA355CFB4}"/>
            </c:ext>
          </c:extLst>
        </c:ser>
        <c:ser>
          <c:idx val="1"/>
          <c:order val="1"/>
          <c:tx>
            <c:strRef>
              <c:f>Tabelle1!$M$18</c:f>
              <c:strCache>
                <c:ptCount val="1"/>
                <c:pt idx="0">
                  <c:v>SOH-Charging-RMSE%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Tabelle1!$N$15:$P$15</c:f>
              <c:strCache>
                <c:ptCount val="3"/>
                <c:pt idx="0">
                  <c:v>3-Class</c:v>
                </c:pt>
                <c:pt idx="1">
                  <c:v>5-Class</c:v>
                </c:pt>
                <c:pt idx="2">
                  <c:v>1-Class</c:v>
                </c:pt>
              </c:strCache>
            </c:strRef>
          </c:cat>
          <c:val>
            <c:numRef>
              <c:f>Tabelle1!$N$18:$P$18</c:f>
              <c:numCache>
                <c:formatCode>General</c:formatCode>
                <c:ptCount val="3"/>
                <c:pt idx="0">
                  <c:v>1.99</c:v>
                </c:pt>
                <c:pt idx="1">
                  <c:v>3.65</c:v>
                </c:pt>
                <c:pt idx="2">
                  <c:v>44.98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59-4B9E-8A47-385EA355CFB4}"/>
            </c:ext>
          </c:extLst>
        </c:ser>
        <c:ser>
          <c:idx val="2"/>
          <c:order val="2"/>
          <c:tx>
            <c:strRef>
              <c:f>Tabelle1!$M$17</c:f>
              <c:strCache>
                <c:ptCount val="1"/>
                <c:pt idx="0">
                  <c:v>SOC-PRW-Disharging RMSE%_mean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Tabelle1!$N$15:$P$15</c:f>
              <c:strCache>
                <c:ptCount val="3"/>
                <c:pt idx="0">
                  <c:v>3-Class</c:v>
                </c:pt>
                <c:pt idx="1">
                  <c:v>5-Class</c:v>
                </c:pt>
                <c:pt idx="2">
                  <c:v>1-Class</c:v>
                </c:pt>
              </c:strCache>
            </c:strRef>
          </c:cat>
          <c:val>
            <c:numRef>
              <c:f>Tabelle1!$N$17:$P$17</c:f>
              <c:numCache>
                <c:formatCode>General</c:formatCode>
                <c:ptCount val="3"/>
                <c:pt idx="0">
                  <c:v>2.63</c:v>
                </c:pt>
                <c:pt idx="1">
                  <c:v>3.48</c:v>
                </c:pt>
                <c:pt idx="2">
                  <c:v>6.36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59-4B9E-8A47-385EA355CFB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84496928"/>
        <c:axId val="584486528"/>
      </c:barChart>
      <c:catAx>
        <c:axId val="584496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584486528"/>
        <c:crosses val="autoZero"/>
        <c:auto val="1"/>
        <c:lblAlgn val="ctr"/>
        <c:lblOffset val="100"/>
        <c:noMultiLvlLbl val="0"/>
      </c:catAx>
      <c:valAx>
        <c:axId val="584486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Poppins" panose="00000500000000000000" pitchFamily="2" charset="0"/>
                    <a:ea typeface="+mn-ea"/>
                    <a:cs typeface="+mn-cs"/>
                  </a:defRPr>
                </a:pPr>
                <a:r>
                  <a:rPr lang="en-US"/>
                  <a:t>RMSE%</a:t>
                </a:r>
                <a:endParaRPr lang="zh-CN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oppins" panose="00000500000000000000" pitchFamily="2" charset="0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+mn-cs"/>
              </a:defRPr>
            </a:pPr>
            <a:endParaRPr lang="zh-CN"/>
          </a:p>
        </c:txPr>
        <c:crossAx val="584496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6534573372033019"/>
          <c:w val="0.99869054253480427"/>
          <c:h val="0.12818204704912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300" baseline="0">
          <a:latin typeface="Poppins" panose="00000500000000000000" pitchFamily="2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svg"/><Relationship Id="rId1" Type="http://schemas.openxmlformats.org/officeDocument/2006/relationships/image" Target="../media/image53.png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svg"/><Relationship Id="rId1" Type="http://schemas.openxmlformats.org/officeDocument/2006/relationships/image" Target="../media/image53.png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7AF9BB-8335-4D50-8F64-FCC81DD19887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231E275B-8265-4A29-8246-DE0BFD9FE2D1}">
      <dgm:prSet custT="1"/>
      <dgm:spPr/>
      <dgm:t>
        <a:bodyPr/>
        <a:lstStyle/>
        <a:p>
          <a:pPr algn="l"/>
          <a:r>
            <a:rPr lang="en-US" sz="2000" dirty="0">
              <a:latin typeface="Poppins" panose="00000500000000000000" pitchFamily="2" charset="0"/>
              <a:cs typeface="Poppins" panose="00000500000000000000" pitchFamily="2" charset="0"/>
            </a:rPr>
            <a:t>Introduction</a:t>
          </a:r>
        </a:p>
      </dgm:t>
    </dgm:pt>
    <dgm:pt modelId="{76C291BE-F604-47C9-B9DD-EB1CE8A92250}" type="parTrans" cxnId="{EF064A51-6E8B-4823-B39A-366AAC367C21}">
      <dgm:prSet/>
      <dgm:spPr/>
      <dgm:t>
        <a:bodyPr/>
        <a:lstStyle/>
        <a:p>
          <a:pPr algn="l"/>
          <a:endParaRPr lang="en-US" sz="2000"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C0C066BB-A60B-47BF-B429-FDDDE0FFF015}" type="sibTrans" cxnId="{EF064A51-6E8B-4823-B39A-366AAC367C21}">
      <dgm:prSet/>
      <dgm:spPr/>
      <dgm:t>
        <a:bodyPr/>
        <a:lstStyle/>
        <a:p>
          <a:pPr algn="l"/>
          <a:endParaRPr lang="en-US" sz="2000"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C48FD029-2FE5-44CF-823D-BAE7CF078696}">
      <dgm:prSet custT="1"/>
      <dgm:spPr/>
      <dgm:t>
        <a:bodyPr/>
        <a:lstStyle/>
        <a:p>
          <a:pPr algn="l"/>
          <a:r>
            <a:rPr lang="en-US" sz="2000">
              <a:latin typeface="Poppins" panose="00000500000000000000" pitchFamily="2" charset="0"/>
              <a:cs typeface="Poppins" panose="00000500000000000000" pitchFamily="2" charset="0"/>
            </a:rPr>
            <a:t>Step 1: SOC estimation Network comparison</a:t>
          </a:r>
        </a:p>
      </dgm:t>
    </dgm:pt>
    <dgm:pt modelId="{0C834FC1-97F9-4385-85BE-23B00B326B3E}" type="parTrans" cxnId="{D17AF39E-7243-4128-B3E2-105D5B8E207B}">
      <dgm:prSet/>
      <dgm:spPr/>
      <dgm:t>
        <a:bodyPr/>
        <a:lstStyle/>
        <a:p>
          <a:pPr algn="l"/>
          <a:endParaRPr lang="en-US" sz="2000"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86342DF9-D8A3-40CB-98FF-C02E315D75BE}" type="sibTrans" cxnId="{D17AF39E-7243-4128-B3E2-105D5B8E207B}">
      <dgm:prSet/>
      <dgm:spPr/>
      <dgm:t>
        <a:bodyPr/>
        <a:lstStyle/>
        <a:p>
          <a:pPr algn="l"/>
          <a:endParaRPr lang="en-US" sz="2000"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AB93E11E-E852-455C-A536-F24A4A88F00B}">
      <dgm:prSet custT="1"/>
      <dgm:spPr/>
      <dgm:t>
        <a:bodyPr/>
        <a:lstStyle/>
        <a:p>
          <a:pPr algn="l"/>
          <a:r>
            <a:rPr lang="en-US" sz="2000">
              <a:latin typeface="Poppins" panose="00000500000000000000" pitchFamily="2" charset="0"/>
              <a:cs typeface="Poppins" panose="00000500000000000000" pitchFamily="2" charset="0"/>
            </a:rPr>
            <a:t>Step 2: SOC estimation considering SOH</a:t>
          </a:r>
        </a:p>
      </dgm:t>
    </dgm:pt>
    <dgm:pt modelId="{D2507CA4-80E1-4225-8B06-E8FC8B02BB36}" type="parTrans" cxnId="{02A795CD-EE4A-4576-9105-B4261295EEE9}">
      <dgm:prSet/>
      <dgm:spPr/>
      <dgm:t>
        <a:bodyPr/>
        <a:lstStyle/>
        <a:p>
          <a:pPr algn="l"/>
          <a:endParaRPr lang="en-US" sz="2000"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39F590E1-1202-4C20-8F58-919B0ECB700B}" type="sibTrans" cxnId="{02A795CD-EE4A-4576-9105-B4261295EEE9}">
      <dgm:prSet/>
      <dgm:spPr/>
      <dgm:t>
        <a:bodyPr/>
        <a:lstStyle/>
        <a:p>
          <a:pPr algn="l"/>
          <a:endParaRPr lang="en-US" sz="2000"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2E594B02-0FCD-490D-9B58-2791AF5C0BAE}">
      <dgm:prSet custT="1"/>
      <dgm:spPr/>
      <dgm:t>
        <a:bodyPr/>
        <a:lstStyle/>
        <a:p>
          <a:pPr algn="l"/>
          <a:r>
            <a:rPr lang="en-US" sz="2000" dirty="0">
              <a:latin typeface="Poppins" panose="00000500000000000000" pitchFamily="2" charset="0"/>
              <a:cs typeface="Poppins" panose="00000500000000000000" pitchFamily="2" charset="0"/>
            </a:rPr>
            <a:t>Step 3: SOC-SOH combination estimation system</a:t>
          </a:r>
        </a:p>
      </dgm:t>
    </dgm:pt>
    <dgm:pt modelId="{8138228A-53FA-4A05-A67D-C47D1222EADD}" type="parTrans" cxnId="{BCDF26EF-1E32-41A2-9C11-704E4E06F214}">
      <dgm:prSet/>
      <dgm:spPr/>
      <dgm:t>
        <a:bodyPr/>
        <a:lstStyle/>
        <a:p>
          <a:pPr algn="l"/>
          <a:endParaRPr lang="en-US" sz="2000"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85E2936E-D4FA-4456-B918-4EC2EA6955EC}" type="sibTrans" cxnId="{BCDF26EF-1E32-41A2-9C11-704E4E06F214}">
      <dgm:prSet/>
      <dgm:spPr/>
      <dgm:t>
        <a:bodyPr/>
        <a:lstStyle/>
        <a:p>
          <a:pPr algn="l"/>
          <a:endParaRPr lang="en-US" sz="2000"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DD33B56E-530B-4754-AA42-E6EF5D06F7D2}">
      <dgm:prSet custT="1"/>
      <dgm:spPr/>
      <dgm:t>
        <a:bodyPr/>
        <a:lstStyle/>
        <a:p>
          <a:pPr algn="l"/>
          <a:r>
            <a:rPr lang="en-US" sz="2000" dirty="0">
              <a:latin typeface="Poppins" panose="00000500000000000000" pitchFamily="2" charset="0"/>
              <a:cs typeface="Poppins" panose="00000500000000000000" pitchFamily="2" charset="0"/>
            </a:rPr>
            <a:t>Conclusion</a:t>
          </a:r>
        </a:p>
      </dgm:t>
    </dgm:pt>
    <dgm:pt modelId="{5AC43555-A236-4822-BA02-93FA4466F90B}" type="parTrans" cxnId="{05EFBAE7-C107-457B-9BBE-EE91B06C9995}">
      <dgm:prSet/>
      <dgm:spPr/>
      <dgm:t>
        <a:bodyPr/>
        <a:lstStyle/>
        <a:p>
          <a:pPr algn="l"/>
          <a:endParaRPr lang="en-US" sz="2000"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4DAA0514-12FE-48B9-9B19-DF4E653BDFCD}" type="sibTrans" cxnId="{05EFBAE7-C107-457B-9BBE-EE91B06C9995}">
      <dgm:prSet/>
      <dgm:spPr/>
      <dgm:t>
        <a:bodyPr/>
        <a:lstStyle/>
        <a:p>
          <a:pPr algn="l"/>
          <a:endParaRPr lang="en-US" sz="2000"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0F0590CF-6082-482F-9C83-3EE9ACC7FB8C}" type="pres">
      <dgm:prSet presAssocID="{2E7AF9BB-8335-4D50-8F64-FCC81DD19887}" presName="linear" presStyleCnt="0">
        <dgm:presLayoutVars>
          <dgm:animLvl val="lvl"/>
          <dgm:resizeHandles val="exact"/>
        </dgm:presLayoutVars>
      </dgm:prSet>
      <dgm:spPr/>
    </dgm:pt>
    <dgm:pt modelId="{FB359BC2-D132-4FF7-B3AB-8F7CD57C42C0}" type="pres">
      <dgm:prSet presAssocID="{231E275B-8265-4A29-8246-DE0BFD9FE2D1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7FC7EC4-6C29-463E-B394-39CBFDD1D305}" type="pres">
      <dgm:prSet presAssocID="{C0C066BB-A60B-47BF-B429-FDDDE0FFF015}" presName="spacer" presStyleCnt="0"/>
      <dgm:spPr/>
    </dgm:pt>
    <dgm:pt modelId="{4470B721-0D12-4322-A6BB-26784C7019C3}" type="pres">
      <dgm:prSet presAssocID="{C48FD029-2FE5-44CF-823D-BAE7CF07869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93C068E-8AF5-41C8-A34A-4AE623FC4851}" type="pres">
      <dgm:prSet presAssocID="{86342DF9-D8A3-40CB-98FF-C02E315D75BE}" presName="spacer" presStyleCnt="0"/>
      <dgm:spPr/>
    </dgm:pt>
    <dgm:pt modelId="{FC3E40DE-E7A7-44ED-B5D2-6332AFD97651}" type="pres">
      <dgm:prSet presAssocID="{AB93E11E-E852-455C-A536-F24A4A88F00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E20818A9-B69C-4AF2-9866-985CEEFCD282}" type="pres">
      <dgm:prSet presAssocID="{39F590E1-1202-4C20-8F58-919B0ECB700B}" presName="spacer" presStyleCnt="0"/>
      <dgm:spPr/>
    </dgm:pt>
    <dgm:pt modelId="{006BD657-7154-4FE6-8342-69EE45F2BAE6}" type="pres">
      <dgm:prSet presAssocID="{2E594B02-0FCD-490D-9B58-2791AF5C0BAE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C54F282-326E-4C5C-8457-A34782A98816}" type="pres">
      <dgm:prSet presAssocID="{85E2936E-D4FA-4456-B918-4EC2EA6955EC}" presName="spacer" presStyleCnt="0"/>
      <dgm:spPr/>
    </dgm:pt>
    <dgm:pt modelId="{AFB00FD7-1E59-4A6A-9A87-1F30C7172176}" type="pres">
      <dgm:prSet presAssocID="{DD33B56E-530B-4754-AA42-E6EF5D06F7D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F5924C28-91C7-4534-BB1A-630755DD33F4}" type="presOf" srcId="{2E7AF9BB-8335-4D50-8F64-FCC81DD19887}" destId="{0F0590CF-6082-482F-9C83-3EE9ACC7FB8C}" srcOrd="0" destOrd="0" presId="urn:microsoft.com/office/officeart/2005/8/layout/vList2"/>
    <dgm:cxn modelId="{2C973C69-B1FC-4B15-9421-31406BDE3770}" type="presOf" srcId="{C48FD029-2FE5-44CF-823D-BAE7CF078696}" destId="{4470B721-0D12-4322-A6BB-26784C7019C3}" srcOrd="0" destOrd="0" presId="urn:microsoft.com/office/officeart/2005/8/layout/vList2"/>
    <dgm:cxn modelId="{EF064A51-6E8B-4823-B39A-366AAC367C21}" srcId="{2E7AF9BB-8335-4D50-8F64-FCC81DD19887}" destId="{231E275B-8265-4A29-8246-DE0BFD9FE2D1}" srcOrd="0" destOrd="0" parTransId="{76C291BE-F604-47C9-B9DD-EB1CE8A92250}" sibTransId="{C0C066BB-A60B-47BF-B429-FDDDE0FFF015}"/>
    <dgm:cxn modelId="{9DAA8674-1C8C-4EFA-AD3B-0989E5F5122E}" type="presOf" srcId="{231E275B-8265-4A29-8246-DE0BFD9FE2D1}" destId="{FB359BC2-D132-4FF7-B3AB-8F7CD57C42C0}" srcOrd="0" destOrd="0" presId="urn:microsoft.com/office/officeart/2005/8/layout/vList2"/>
    <dgm:cxn modelId="{C88BE77B-7451-4729-8EE3-D969218CA38D}" type="presOf" srcId="{2E594B02-0FCD-490D-9B58-2791AF5C0BAE}" destId="{006BD657-7154-4FE6-8342-69EE45F2BAE6}" srcOrd="0" destOrd="0" presId="urn:microsoft.com/office/officeart/2005/8/layout/vList2"/>
    <dgm:cxn modelId="{D17AF39E-7243-4128-B3E2-105D5B8E207B}" srcId="{2E7AF9BB-8335-4D50-8F64-FCC81DD19887}" destId="{C48FD029-2FE5-44CF-823D-BAE7CF078696}" srcOrd="1" destOrd="0" parTransId="{0C834FC1-97F9-4385-85BE-23B00B326B3E}" sibTransId="{86342DF9-D8A3-40CB-98FF-C02E315D75BE}"/>
    <dgm:cxn modelId="{02A795CD-EE4A-4576-9105-B4261295EEE9}" srcId="{2E7AF9BB-8335-4D50-8F64-FCC81DD19887}" destId="{AB93E11E-E852-455C-A536-F24A4A88F00B}" srcOrd="2" destOrd="0" parTransId="{D2507CA4-80E1-4225-8B06-E8FC8B02BB36}" sibTransId="{39F590E1-1202-4C20-8F58-919B0ECB700B}"/>
    <dgm:cxn modelId="{38E6F8DB-EF21-469A-9E87-6896CDFBEC4A}" type="presOf" srcId="{DD33B56E-530B-4754-AA42-E6EF5D06F7D2}" destId="{AFB00FD7-1E59-4A6A-9A87-1F30C7172176}" srcOrd="0" destOrd="0" presId="urn:microsoft.com/office/officeart/2005/8/layout/vList2"/>
    <dgm:cxn modelId="{05EFBAE7-C107-457B-9BBE-EE91B06C9995}" srcId="{2E7AF9BB-8335-4D50-8F64-FCC81DD19887}" destId="{DD33B56E-530B-4754-AA42-E6EF5D06F7D2}" srcOrd="4" destOrd="0" parTransId="{5AC43555-A236-4822-BA02-93FA4466F90B}" sibTransId="{4DAA0514-12FE-48B9-9B19-DF4E653BDFCD}"/>
    <dgm:cxn modelId="{BCDF26EF-1E32-41A2-9C11-704E4E06F214}" srcId="{2E7AF9BB-8335-4D50-8F64-FCC81DD19887}" destId="{2E594B02-0FCD-490D-9B58-2791AF5C0BAE}" srcOrd="3" destOrd="0" parTransId="{8138228A-53FA-4A05-A67D-C47D1222EADD}" sibTransId="{85E2936E-D4FA-4456-B918-4EC2EA6955EC}"/>
    <dgm:cxn modelId="{8974F1FD-26CC-4B81-9237-6B94CBE6F85E}" type="presOf" srcId="{AB93E11E-E852-455C-A536-F24A4A88F00B}" destId="{FC3E40DE-E7A7-44ED-B5D2-6332AFD97651}" srcOrd="0" destOrd="0" presId="urn:microsoft.com/office/officeart/2005/8/layout/vList2"/>
    <dgm:cxn modelId="{DCDBD409-03FC-4AE3-87A5-00A71BFFEF43}" type="presParOf" srcId="{0F0590CF-6082-482F-9C83-3EE9ACC7FB8C}" destId="{FB359BC2-D132-4FF7-B3AB-8F7CD57C42C0}" srcOrd="0" destOrd="0" presId="urn:microsoft.com/office/officeart/2005/8/layout/vList2"/>
    <dgm:cxn modelId="{69CD7559-7520-4A3A-9AD8-23678B0845B7}" type="presParOf" srcId="{0F0590CF-6082-482F-9C83-3EE9ACC7FB8C}" destId="{F7FC7EC4-6C29-463E-B394-39CBFDD1D305}" srcOrd="1" destOrd="0" presId="urn:microsoft.com/office/officeart/2005/8/layout/vList2"/>
    <dgm:cxn modelId="{F51FF3CB-707F-4527-91B5-FFCD1FF8103B}" type="presParOf" srcId="{0F0590CF-6082-482F-9C83-3EE9ACC7FB8C}" destId="{4470B721-0D12-4322-A6BB-26784C7019C3}" srcOrd="2" destOrd="0" presId="urn:microsoft.com/office/officeart/2005/8/layout/vList2"/>
    <dgm:cxn modelId="{99AF026C-34FF-4F11-A50C-E187ACE088E6}" type="presParOf" srcId="{0F0590CF-6082-482F-9C83-3EE9ACC7FB8C}" destId="{B93C068E-8AF5-41C8-A34A-4AE623FC4851}" srcOrd="3" destOrd="0" presId="urn:microsoft.com/office/officeart/2005/8/layout/vList2"/>
    <dgm:cxn modelId="{95515E6C-B0ED-4ED2-8929-8652A2E0B01C}" type="presParOf" srcId="{0F0590CF-6082-482F-9C83-3EE9ACC7FB8C}" destId="{FC3E40DE-E7A7-44ED-B5D2-6332AFD97651}" srcOrd="4" destOrd="0" presId="urn:microsoft.com/office/officeart/2005/8/layout/vList2"/>
    <dgm:cxn modelId="{C28070E6-84F7-4DBE-8278-E7A584FD5931}" type="presParOf" srcId="{0F0590CF-6082-482F-9C83-3EE9ACC7FB8C}" destId="{E20818A9-B69C-4AF2-9866-985CEEFCD282}" srcOrd="5" destOrd="0" presId="urn:microsoft.com/office/officeart/2005/8/layout/vList2"/>
    <dgm:cxn modelId="{DB8DA168-8938-4075-80BE-E1A1D379F957}" type="presParOf" srcId="{0F0590CF-6082-482F-9C83-3EE9ACC7FB8C}" destId="{006BD657-7154-4FE6-8342-69EE45F2BAE6}" srcOrd="6" destOrd="0" presId="urn:microsoft.com/office/officeart/2005/8/layout/vList2"/>
    <dgm:cxn modelId="{BDB87C74-1126-447F-BF9F-29278ECBD2E1}" type="presParOf" srcId="{0F0590CF-6082-482F-9C83-3EE9ACC7FB8C}" destId="{9C54F282-326E-4C5C-8457-A34782A98816}" srcOrd="7" destOrd="0" presId="urn:microsoft.com/office/officeart/2005/8/layout/vList2"/>
    <dgm:cxn modelId="{A72A9EFC-50C2-4D6A-94E4-1DFD2315B0E5}" type="presParOf" srcId="{0F0590CF-6082-482F-9C83-3EE9ACC7FB8C}" destId="{AFB00FD7-1E59-4A6A-9A87-1F30C717217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F793C3-1BBA-4436-80CB-6FF99A250987}" type="doc">
      <dgm:prSet loTypeId="urn:microsoft.com/office/officeart/2018/2/layout/IconCircle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C1451D86-31D9-4133-B07A-3D566E1763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dirty="0">
              <a:latin typeface="Poppins" panose="00000500000000000000" pitchFamily="2" charset="0"/>
              <a:cs typeface="Poppins" panose="00000500000000000000" pitchFamily="2" charset="0"/>
            </a:rPr>
            <a:t>Coulomb counting</a:t>
          </a:r>
          <a:endParaRPr lang="en-US" dirty="0"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5F810FF4-F257-4FD6-B158-6A4BA10B19BC}" type="parTrans" cxnId="{FF51294C-AC9E-4CC6-9B11-7A5D548575E6}">
      <dgm:prSet/>
      <dgm:spPr/>
      <dgm:t>
        <a:bodyPr/>
        <a:lstStyle/>
        <a:p>
          <a:endParaRPr lang="en-US"/>
        </a:p>
      </dgm:t>
    </dgm:pt>
    <dgm:pt modelId="{DCAEE410-2FB4-4013-86DF-58CED65D7A92}" type="sibTrans" cxnId="{FF51294C-AC9E-4CC6-9B11-7A5D548575E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1A3DD33-CE5B-4AD1-8D78-165280C52D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Poppins" panose="00000500000000000000" pitchFamily="2" charset="0"/>
              <a:cs typeface="Poppins" panose="00000500000000000000" pitchFamily="2" charset="0"/>
            </a:rPr>
            <a:t>Open circuit voltage</a:t>
          </a:r>
        </a:p>
      </dgm:t>
    </dgm:pt>
    <dgm:pt modelId="{3A20CB75-A5FA-4952-9D89-192CBCB4A6D4}" type="parTrans" cxnId="{A31E598D-2754-4E8B-AF2B-7E8D78E680F4}">
      <dgm:prSet/>
      <dgm:spPr/>
      <dgm:t>
        <a:bodyPr/>
        <a:lstStyle/>
        <a:p>
          <a:endParaRPr lang="en-US"/>
        </a:p>
      </dgm:t>
    </dgm:pt>
    <dgm:pt modelId="{61DD1343-11ED-4842-9F91-563CC066C472}" type="sibTrans" cxnId="{A31E598D-2754-4E8B-AF2B-7E8D78E680F4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9C9C2F7-D40B-413A-BCD1-4065F36DB2D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Poppins" panose="00000500000000000000" pitchFamily="2" charset="0"/>
              <a:cs typeface="Poppins" panose="00000500000000000000" pitchFamily="2" charset="0"/>
            </a:rPr>
            <a:t>Kalman filter</a:t>
          </a:r>
        </a:p>
      </dgm:t>
    </dgm:pt>
    <dgm:pt modelId="{7FD8D239-A0A5-4F4C-8BD1-62B954D6784F}" type="parTrans" cxnId="{0A4E9422-7708-4292-82E8-BBB43AB1733C}">
      <dgm:prSet/>
      <dgm:spPr/>
      <dgm:t>
        <a:bodyPr/>
        <a:lstStyle/>
        <a:p>
          <a:endParaRPr lang="en-US"/>
        </a:p>
      </dgm:t>
    </dgm:pt>
    <dgm:pt modelId="{49E65532-6682-4F77-9E5D-F467CD899C92}" type="sibTrans" cxnId="{0A4E9422-7708-4292-82E8-BBB43AB1733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87D80B5-42FF-49F8-BCBE-10CCDD7F3A76}">
      <dgm:prSet/>
      <dgm:spPr/>
      <dgm:t>
        <a:bodyPr/>
        <a:lstStyle/>
        <a:p>
          <a:pPr algn="ctr">
            <a:lnSpc>
              <a:spcPct val="100000"/>
            </a:lnSpc>
          </a:pPr>
          <a:r>
            <a:rPr lang="en-US" dirty="0">
              <a:latin typeface="Poppins" panose="00000500000000000000" pitchFamily="2" charset="0"/>
              <a:cs typeface="Poppins" panose="00000500000000000000" pitchFamily="2" charset="0"/>
            </a:rPr>
            <a:t>AI</a:t>
          </a:r>
        </a:p>
      </dgm:t>
    </dgm:pt>
    <dgm:pt modelId="{0C99E7D7-037C-4D79-9B50-75FEA46AE8C2}" type="parTrans" cxnId="{11E8DEA5-F14F-4A95-8B2C-F54B02BA8022}">
      <dgm:prSet/>
      <dgm:spPr/>
      <dgm:t>
        <a:bodyPr/>
        <a:lstStyle/>
        <a:p>
          <a:endParaRPr lang="en-US"/>
        </a:p>
      </dgm:t>
    </dgm:pt>
    <dgm:pt modelId="{0B7AE13C-42F6-426C-AB88-756D2FE4F6AE}" type="sibTrans" cxnId="{11E8DEA5-F14F-4A95-8B2C-F54B02BA8022}">
      <dgm:prSet/>
      <dgm:spPr/>
      <dgm:t>
        <a:bodyPr/>
        <a:lstStyle/>
        <a:p>
          <a:endParaRPr lang="en-US"/>
        </a:p>
      </dgm:t>
    </dgm:pt>
    <dgm:pt modelId="{8E4D8B0A-793E-4AB3-9913-78F6AA123EE9}" type="pres">
      <dgm:prSet presAssocID="{32F793C3-1BBA-4436-80CB-6FF99A250987}" presName="root" presStyleCnt="0">
        <dgm:presLayoutVars>
          <dgm:dir/>
          <dgm:resizeHandles val="exact"/>
        </dgm:presLayoutVars>
      </dgm:prSet>
      <dgm:spPr/>
    </dgm:pt>
    <dgm:pt modelId="{E119F378-10E4-4F3E-822D-DA86F5076903}" type="pres">
      <dgm:prSet presAssocID="{32F793C3-1BBA-4436-80CB-6FF99A250987}" presName="container" presStyleCnt="0">
        <dgm:presLayoutVars>
          <dgm:dir/>
          <dgm:resizeHandles val="exact"/>
        </dgm:presLayoutVars>
      </dgm:prSet>
      <dgm:spPr/>
    </dgm:pt>
    <dgm:pt modelId="{1595E926-0D42-4D43-8BC4-07059295E3AC}" type="pres">
      <dgm:prSet presAssocID="{C1451D86-31D9-4133-B07A-3D566E1763FD}" presName="compNode" presStyleCnt="0"/>
      <dgm:spPr/>
    </dgm:pt>
    <dgm:pt modelId="{CB50F271-6850-4BCB-8D6E-0F2A00BB4191}" type="pres">
      <dgm:prSet presAssocID="{C1451D86-31D9-4133-B07A-3D566E1763FD}" presName="iconBgRect" presStyleLbl="bgShp" presStyleIdx="0" presStyleCnt="4" custScaleX="64699" custScaleY="62641" custLinFactNeighborX="19209" custLinFactNeighborY="-56394"/>
      <dgm:spPr/>
    </dgm:pt>
    <dgm:pt modelId="{B4BAD146-FE7F-4110-AE59-BDBB4AFE2EF0}" type="pres">
      <dgm:prSet presAssocID="{C1451D86-31D9-4133-B07A-3D566E1763FD}" presName="iconRect" presStyleLbl="node1" presStyleIdx="0" presStyleCnt="4" custScaleX="64699" custScaleY="62641" custLinFactNeighborX="32913" custLinFactNeighborY="-9723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文档"/>
        </a:ext>
      </dgm:extLst>
    </dgm:pt>
    <dgm:pt modelId="{C5BCA6A0-C20B-4B0D-8E14-7F96A4BE724C}" type="pres">
      <dgm:prSet presAssocID="{C1451D86-31D9-4133-B07A-3D566E1763FD}" presName="spaceRect" presStyleCnt="0"/>
      <dgm:spPr/>
    </dgm:pt>
    <dgm:pt modelId="{97B69EB9-EDE1-49E1-9806-53FE7F436890}" type="pres">
      <dgm:prSet presAssocID="{C1451D86-31D9-4133-B07A-3D566E1763FD}" presName="textRect" presStyleLbl="revTx" presStyleIdx="0" presStyleCnt="4" custScaleX="59936" custScaleY="31991" custLinFactNeighborX="-18544" custLinFactNeighborY="-60534">
        <dgm:presLayoutVars>
          <dgm:chMax val="1"/>
          <dgm:chPref val="1"/>
        </dgm:presLayoutVars>
      </dgm:prSet>
      <dgm:spPr/>
    </dgm:pt>
    <dgm:pt modelId="{C1CD209B-5BAC-4297-802C-DDBF85842960}" type="pres">
      <dgm:prSet presAssocID="{DCAEE410-2FB4-4013-86DF-58CED65D7A92}" presName="sibTrans" presStyleLbl="sibTrans2D1" presStyleIdx="0" presStyleCnt="0"/>
      <dgm:spPr/>
    </dgm:pt>
    <dgm:pt modelId="{905B3F9E-B9A0-44BB-B08C-FDA3666EF83D}" type="pres">
      <dgm:prSet presAssocID="{31A3DD33-CE5B-4AD1-8D78-165280C52D57}" presName="compNode" presStyleCnt="0"/>
      <dgm:spPr/>
    </dgm:pt>
    <dgm:pt modelId="{C4858885-0968-4281-A90D-965140FC6E6F}" type="pres">
      <dgm:prSet presAssocID="{31A3DD33-CE5B-4AD1-8D78-165280C52D57}" presName="iconBgRect" presStyleLbl="bgShp" presStyleIdx="1" presStyleCnt="4" custScaleX="62849" custScaleY="61783" custLinFactX="-114136" custLinFactNeighborX="-200000" custLinFactNeighborY="31709"/>
      <dgm:spPr/>
    </dgm:pt>
    <dgm:pt modelId="{BD3A8671-A920-49FA-B677-601279DEE5DA}" type="pres">
      <dgm:prSet presAssocID="{31A3DD33-CE5B-4AD1-8D78-165280C52D57}" presName="iconRect" presStyleLbl="node1" presStyleIdx="1" presStyleCnt="4" custScaleX="62849" custScaleY="61783" custLinFactX="-241615" custLinFactNeighborX="-300000" custLinFactNeighborY="5467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igh Voltage"/>
        </a:ext>
      </dgm:extLst>
    </dgm:pt>
    <dgm:pt modelId="{834B27FE-1FFC-4173-8763-7A431CB562CD}" type="pres">
      <dgm:prSet presAssocID="{31A3DD33-CE5B-4AD1-8D78-165280C52D57}" presName="spaceRect" presStyleCnt="0"/>
      <dgm:spPr/>
    </dgm:pt>
    <dgm:pt modelId="{AB50A2DB-BBB5-48AD-9E7D-98321716307B}" type="pres">
      <dgm:prSet presAssocID="{31A3DD33-CE5B-4AD1-8D78-165280C52D57}" presName="textRect" presStyleLbl="revTx" presStyleIdx="1" presStyleCnt="4" custScaleX="80316" custScaleY="34509" custLinFactX="-50409" custLinFactNeighborX="-100000" custLinFactNeighborY="30490">
        <dgm:presLayoutVars>
          <dgm:chMax val="1"/>
          <dgm:chPref val="1"/>
        </dgm:presLayoutVars>
      </dgm:prSet>
      <dgm:spPr/>
    </dgm:pt>
    <dgm:pt modelId="{F180645F-FE3D-4843-9DAE-2806B53D6210}" type="pres">
      <dgm:prSet presAssocID="{61DD1343-11ED-4842-9F91-563CC066C472}" presName="sibTrans" presStyleLbl="sibTrans2D1" presStyleIdx="0" presStyleCnt="0"/>
      <dgm:spPr/>
    </dgm:pt>
    <dgm:pt modelId="{4394034D-6908-472F-8522-F134236CD7A4}" type="pres">
      <dgm:prSet presAssocID="{59C9C2F7-D40B-413A-BCD1-4065F36DB2D9}" presName="compNode" presStyleCnt="0"/>
      <dgm:spPr/>
    </dgm:pt>
    <dgm:pt modelId="{9089A5FE-32E4-4066-9739-30D49BB3B6D7}" type="pres">
      <dgm:prSet presAssocID="{59C9C2F7-D40B-413A-BCD1-4065F36DB2D9}" presName="iconBgRect" presStyleLbl="bgShp" presStyleIdx="2" presStyleCnt="4" custScaleX="63105" custScaleY="62805" custLinFactNeighborX="19209" custLinFactNeighborY="-40616"/>
      <dgm:spPr/>
    </dgm:pt>
    <dgm:pt modelId="{83C00893-7520-4AD8-8B5A-FD49762EE054}" type="pres">
      <dgm:prSet presAssocID="{59C9C2F7-D40B-413A-BCD1-4065F36DB2D9}" presName="iconRect" presStyleLbl="node1" presStyleIdx="2" presStyleCnt="4" custScaleX="63105" custScaleY="62805" custLinFactNeighborX="32831" custLinFactNeighborY="-69489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筛选"/>
        </a:ext>
      </dgm:extLst>
    </dgm:pt>
    <dgm:pt modelId="{D9210BF0-9405-4A94-AEC0-68AE46409C99}" type="pres">
      <dgm:prSet presAssocID="{59C9C2F7-D40B-413A-BCD1-4065F36DB2D9}" presName="spaceRect" presStyleCnt="0"/>
      <dgm:spPr/>
    </dgm:pt>
    <dgm:pt modelId="{A0FA0121-A1C0-4E55-95AE-61EA5C19E57B}" type="pres">
      <dgm:prSet presAssocID="{59C9C2F7-D40B-413A-BCD1-4065F36DB2D9}" presName="textRect" presStyleLbl="revTx" presStyleIdx="2" presStyleCnt="4" custScaleX="67421" custScaleY="45463" custLinFactNeighborX="-14282" custLinFactNeighborY="-39499">
        <dgm:presLayoutVars>
          <dgm:chMax val="1"/>
          <dgm:chPref val="1"/>
        </dgm:presLayoutVars>
      </dgm:prSet>
      <dgm:spPr/>
    </dgm:pt>
    <dgm:pt modelId="{0A5418C6-3841-4BE1-ADF8-C2914965DC48}" type="pres">
      <dgm:prSet presAssocID="{49E65532-6682-4F77-9E5D-F467CD899C92}" presName="sibTrans" presStyleLbl="sibTrans2D1" presStyleIdx="0" presStyleCnt="0"/>
      <dgm:spPr/>
    </dgm:pt>
    <dgm:pt modelId="{B791F429-0211-4DD1-AA45-9371C64DB34D}" type="pres">
      <dgm:prSet presAssocID="{887D80B5-42FF-49F8-BCBE-10CCDD7F3A76}" presName="compNode" presStyleCnt="0"/>
      <dgm:spPr/>
    </dgm:pt>
    <dgm:pt modelId="{893930F2-7832-4180-A23E-27E5522DD987}" type="pres">
      <dgm:prSet presAssocID="{887D80B5-42FF-49F8-BCBE-10CCDD7F3A76}" presName="iconBgRect" presStyleLbl="bgShp" presStyleIdx="3" presStyleCnt="4" custScaleX="68837" custScaleY="66528" custLinFactX="-122161" custLinFactNeighborX="-200000" custLinFactNeighborY="46881"/>
      <dgm:spPr/>
    </dgm:pt>
    <dgm:pt modelId="{231849F9-FD50-4AB9-8CF9-78AE093FEC20}" type="pres">
      <dgm:prSet presAssocID="{887D80B5-42FF-49F8-BCBE-10CCDD7F3A76}" presName="iconRect" presStyleLbl="node1" presStyleIdx="3" presStyleCnt="4" custScaleX="68837" custScaleY="66528" custLinFactX="-255449" custLinFactNeighborX="-300000" custLinFactNeighborY="8082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0759E9CF-DA5B-4048-A068-4DD958828F51}" type="pres">
      <dgm:prSet presAssocID="{887D80B5-42FF-49F8-BCBE-10CCDD7F3A76}" presName="spaceRect" presStyleCnt="0"/>
      <dgm:spPr/>
    </dgm:pt>
    <dgm:pt modelId="{2427FD51-3E4E-4070-88FC-502E5AEB2827}" type="pres">
      <dgm:prSet presAssocID="{887D80B5-42FF-49F8-BCBE-10CCDD7F3A76}" presName="textRect" presStyleLbl="revTx" presStyleIdx="3" presStyleCnt="4" custScaleX="31403" custScaleY="49819" custLinFactX="-82554" custLinFactNeighborX="-100000" custLinFactNeighborY="51843">
        <dgm:presLayoutVars>
          <dgm:chMax val="1"/>
          <dgm:chPref val="1"/>
        </dgm:presLayoutVars>
      </dgm:prSet>
      <dgm:spPr/>
    </dgm:pt>
  </dgm:ptLst>
  <dgm:cxnLst>
    <dgm:cxn modelId="{0A4E9422-7708-4292-82E8-BBB43AB1733C}" srcId="{32F793C3-1BBA-4436-80CB-6FF99A250987}" destId="{59C9C2F7-D40B-413A-BCD1-4065F36DB2D9}" srcOrd="2" destOrd="0" parTransId="{7FD8D239-A0A5-4F4C-8BD1-62B954D6784F}" sibTransId="{49E65532-6682-4F77-9E5D-F467CD899C92}"/>
    <dgm:cxn modelId="{E130CF29-B542-4798-B934-629AA9ACC5BE}" type="presOf" srcId="{C1451D86-31D9-4133-B07A-3D566E1763FD}" destId="{97B69EB9-EDE1-49E1-9806-53FE7F436890}" srcOrd="0" destOrd="0" presId="urn:microsoft.com/office/officeart/2018/2/layout/IconCircleList"/>
    <dgm:cxn modelId="{CFBFE75E-C02A-4124-8EF6-414D417DDC50}" type="presOf" srcId="{DCAEE410-2FB4-4013-86DF-58CED65D7A92}" destId="{C1CD209B-5BAC-4297-802C-DDBF85842960}" srcOrd="0" destOrd="0" presId="urn:microsoft.com/office/officeart/2018/2/layout/IconCircleList"/>
    <dgm:cxn modelId="{FF51294C-AC9E-4CC6-9B11-7A5D548575E6}" srcId="{32F793C3-1BBA-4436-80CB-6FF99A250987}" destId="{C1451D86-31D9-4133-B07A-3D566E1763FD}" srcOrd="0" destOrd="0" parTransId="{5F810FF4-F257-4FD6-B158-6A4BA10B19BC}" sibTransId="{DCAEE410-2FB4-4013-86DF-58CED65D7A92}"/>
    <dgm:cxn modelId="{13A0C775-C78F-4E6E-B458-27BE99C6DB67}" type="presOf" srcId="{31A3DD33-CE5B-4AD1-8D78-165280C52D57}" destId="{AB50A2DB-BBB5-48AD-9E7D-98321716307B}" srcOrd="0" destOrd="0" presId="urn:microsoft.com/office/officeart/2018/2/layout/IconCircleList"/>
    <dgm:cxn modelId="{E784DF5A-AF75-4069-B974-AC5B51273859}" type="presOf" srcId="{59C9C2F7-D40B-413A-BCD1-4065F36DB2D9}" destId="{A0FA0121-A1C0-4E55-95AE-61EA5C19E57B}" srcOrd="0" destOrd="0" presId="urn:microsoft.com/office/officeart/2018/2/layout/IconCircleList"/>
    <dgm:cxn modelId="{A31E598D-2754-4E8B-AF2B-7E8D78E680F4}" srcId="{32F793C3-1BBA-4436-80CB-6FF99A250987}" destId="{31A3DD33-CE5B-4AD1-8D78-165280C52D57}" srcOrd="1" destOrd="0" parTransId="{3A20CB75-A5FA-4952-9D89-192CBCB4A6D4}" sibTransId="{61DD1343-11ED-4842-9F91-563CC066C472}"/>
    <dgm:cxn modelId="{B325C892-923E-479C-968A-850ED80E8D34}" type="presOf" srcId="{49E65532-6682-4F77-9E5D-F467CD899C92}" destId="{0A5418C6-3841-4BE1-ADF8-C2914965DC48}" srcOrd="0" destOrd="0" presId="urn:microsoft.com/office/officeart/2018/2/layout/IconCircleList"/>
    <dgm:cxn modelId="{48FC7994-659F-4C03-9E01-E94C42C9624A}" type="presOf" srcId="{887D80B5-42FF-49F8-BCBE-10CCDD7F3A76}" destId="{2427FD51-3E4E-4070-88FC-502E5AEB2827}" srcOrd="0" destOrd="0" presId="urn:microsoft.com/office/officeart/2018/2/layout/IconCircleList"/>
    <dgm:cxn modelId="{11E8DEA5-F14F-4A95-8B2C-F54B02BA8022}" srcId="{32F793C3-1BBA-4436-80CB-6FF99A250987}" destId="{887D80B5-42FF-49F8-BCBE-10CCDD7F3A76}" srcOrd="3" destOrd="0" parTransId="{0C99E7D7-037C-4D79-9B50-75FEA46AE8C2}" sibTransId="{0B7AE13C-42F6-426C-AB88-756D2FE4F6AE}"/>
    <dgm:cxn modelId="{657678C9-6449-44F8-9ACE-FCCEED26FADC}" type="presOf" srcId="{61DD1343-11ED-4842-9F91-563CC066C472}" destId="{F180645F-FE3D-4843-9DAE-2806B53D6210}" srcOrd="0" destOrd="0" presId="urn:microsoft.com/office/officeart/2018/2/layout/IconCircleList"/>
    <dgm:cxn modelId="{CEF035E9-D251-4C73-948A-CB67D17D51A1}" type="presOf" srcId="{32F793C3-1BBA-4436-80CB-6FF99A250987}" destId="{8E4D8B0A-793E-4AB3-9913-78F6AA123EE9}" srcOrd="0" destOrd="0" presId="urn:microsoft.com/office/officeart/2018/2/layout/IconCircleList"/>
    <dgm:cxn modelId="{DB974822-FDE2-423A-AFED-CE7C23394453}" type="presParOf" srcId="{8E4D8B0A-793E-4AB3-9913-78F6AA123EE9}" destId="{E119F378-10E4-4F3E-822D-DA86F5076903}" srcOrd="0" destOrd="0" presId="urn:microsoft.com/office/officeart/2018/2/layout/IconCircleList"/>
    <dgm:cxn modelId="{8366F7A3-23EE-4689-AB3B-493A91DA15F2}" type="presParOf" srcId="{E119F378-10E4-4F3E-822D-DA86F5076903}" destId="{1595E926-0D42-4D43-8BC4-07059295E3AC}" srcOrd="0" destOrd="0" presId="urn:microsoft.com/office/officeart/2018/2/layout/IconCircleList"/>
    <dgm:cxn modelId="{BFA6E27F-5233-4F79-A03D-D00624179596}" type="presParOf" srcId="{1595E926-0D42-4D43-8BC4-07059295E3AC}" destId="{CB50F271-6850-4BCB-8D6E-0F2A00BB4191}" srcOrd="0" destOrd="0" presId="urn:microsoft.com/office/officeart/2018/2/layout/IconCircleList"/>
    <dgm:cxn modelId="{8CE83E15-B2E1-4F47-B7E4-089AEEED0A9F}" type="presParOf" srcId="{1595E926-0D42-4D43-8BC4-07059295E3AC}" destId="{B4BAD146-FE7F-4110-AE59-BDBB4AFE2EF0}" srcOrd="1" destOrd="0" presId="urn:microsoft.com/office/officeart/2018/2/layout/IconCircleList"/>
    <dgm:cxn modelId="{03E86B89-6ED2-4796-91A6-F8B5BA69C1AC}" type="presParOf" srcId="{1595E926-0D42-4D43-8BC4-07059295E3AC}" destId="{C5BCA6A0-C20B-4B0D-8E14-7F96A4BE724C}" srcOrd="2" destOrd="0" presId="urn:microsoft.com/office/officeart/2018/2/layout/IconCircleList"/>
    <dgm:cxn modelId="{A96EAFE1-A20C-469D-8A60-22CA1CBB5EE6}" type="presParOf" srcId="{1595E926-0D42-4D43-8BC4-07059295E3AC}" destId="{97B69EB9-EDE1-49E1-9806-53FE7F436890}" srcOrd="3" destOrd="0" presId="urn:microsoft.com/office/officeart/2018/2/layout/IconCircleList"/>
    <dgm:cxn modelId="{EB708943-B476-47C2-A8D8-6C11D7611763}" type="presParOf" srcId="{E119F378-10E4-4F3E-822D-DA86F5076903}" destId="{C1CD209B-5BAC-4297-802C-DDBF85842960}" srcOrd="1" destOrd="0" presId="urn:microsoft.com/office/officeart/2018/2/layout/IconCircleList"/>
    <dgm:cxn modelId="{9C6C7979-B098-47F7-8AE4-58EC2A4CD9E4}" type="presParOf" srcId="{E119F378-10E4-4F3E-822D-DA86F5076903}" destId="{905B3F9E-B9A0-44BB-B08C-FDA3666EF83D}" srcOrd="2" destOrd="0" presId="urn:microsoft.com/office/officeart/2018/2/layout/IconCircleList"/>
    <dgm:cxn modelId="{215B4DA1-1460-485B-A84F-C2105AB7A3D5}" type="presParOf" srcId="{905B3F9E-B9A0-44BB-B08C-FDA3666EF83D}" destId="{C4858885-0968-4281-A90D-965140FC6E6F}" srcOrd="0" destOrd="0" presId="urn:microsoft.com/office/officeart/2018/2/layout/IconCircleList"/>
    <dgm:cxn modelId="{6818F195-3C89-4729-A423-EE8E06AD9BAB}" type="presParOf" srcId="{905B3F9E-B9A0-44BB-B08C-FDA3666EF83D}" destId="{BD3A8671-A920-49FA-B677-601279DEE5DA}" srcOrd="1" destOrd="0" presId="urn:microsoft.com/office/officeart/2018/2/layout/IconCircleList"/>
    <dgm:cxn modelId="{CFB32BD7-F8AF-44CB-BFAB-1AD2E664DABC}" type="presParOf" srcId="{905B3F9E-B9A0-44BB-B08C-FDA3666EF83D}" destId="{834B27FE-1FFC-4173-8763-7A431CB562CD}" srcOrd="2" destOrd="0" presId="urn:microsoft.com/office/officeart/2018/2/layout/IconCircleList"/>
    <dgm:cxn modelId="{60EE2BDD-DFA4-417B-A3D3-6F40F92A23F6}" type="presParOf" srcId="{905B3F9E-B9A0-44BB-B08C-FDA3666EF83D}" destId="{AB50A2DB-BBB5-48AD-9E7D-98321716307B}" srcOrd="3" destOrd="0" presId="urn:microsoft.com/office/officeart/2018/2/layout/IconCircleList"/>
    <dgm:cxn modelId="{4E7760D6-E532-47B2-AEB6-4A80AFDAD81E}" type="presParOf" srcId="{E119F378-10E4-4F3E-822D-DA86F5076903}" destId="{F180645F-FE3D-4843-9DAE-2806B53D6210}" srcOrd="3" destOrd="0" presId="urn:microsoft.com/office/officeart/2018/2/layout/IconCircleList"/>
    <dgm:cxn modelId="{5C7CCC03-1DE7-44E8-9EEF-9C67B2D12CAD}" type="presParOf" srcId="{E119F378-10E4-4F3E-822D-DA86F5076903}" destId="{4394034D-6908-472F-8522-F134236CD7A4}" srcOrd="4" destOrd="0" presId="urn:microsoft.com/office/officeart/2018/2/layout/IconCircleList"/>
    <dgm:cxn modelId="{A172EFBF-9307-442F-A199-1BAD5D662CC7}" type="presParOf" srcId="{4394034D-6908-472F-8522-F134236CD7A4}" destId="{9089A5FE-32E4-4066-9739-30D49BB3B6D7}" srcOrd="0" destOrd="0" presId="urn:microsoft.com/office/officeart/2018/2/layout/IconCircleList"/>
    <dgm:cxn modelId="{7AACAFF5-F067-48D3-86F3-646FC41FFED0}" type="presParOf" srcId="{4394034D-6908-472F-8522-F134236CD7A4}" destId="{83C00893-7520-4AD8-8B5A-FD49762EE054}" srcOrd="1" destOrd="0" presId="urn:microsoft.com/office/officeart/2018/2/layout/IconCircleList"/>
    <dgm:cxn modelId="{BFCB3F39-CA98-4486-BD0E-217C7681B7FA}" type="presParOf" srcId="{4394034D-6908-472F-8522-F134236CD7A4}" destId="{D9210BF0-9405-4A94-AEC0-68AE46409C99}" srcOrd="2" destOrd="0" presId="urn:microsoft.com/office/officeart/2018/2/layout/IconCircleList"/>
    <dgm:cxn modelId="{296F1438-FCE7-40CD-923D-C763D324A63B}" type="presParOf" srcId="{4394034D-6908-472F-8522-F134236CD7A4}" destId="{A0FA0121-A1C0-4E55-95AE-61EA5C19E57B}" srcOrd="3" destOrd="0" presId="urn:microsoft.com/office/officeart/2018/2/layout/IconCircleList"/>
    <dgm:cxn modelId="{F0138E98-3A83-4FE8-A390-2CE494793CF5}" type="presParOf" srcId="{E119F378-10E4-4F3E-822D-DA86F5076903}" destId="{0A5418C6-3841-4BE1-ADF8-C2914965DC48}" srcOrd="5" destOrd="0" presId="urn:microsoft.com/office/officeart/2018/2/layout/IconCircleList"/>
    <dgm:cxn modelId="{6A35D360-1C7D-4D2B-8841-6EC7F678F0CE}" type="presParOf" srcId="{E119F378-10E4-4F3E-822D-DA86F5076903}" destId="{B791F429-0211-4DD1-AA45-9371C64DB34D}" srcOrd="6" destOrd="0" presId="urn:microsoft.com/office/officeart/2018/2/layout/IconCircleList"/>
    <dgm:cxn modelId="{B002198C-811B-40EB-8663-10848D315AE4}" type="presParOf" srcId="{B791F429-0211-4DD1-AA45-9371C64DB34D}" destId="{893930F2-7832-4180-A23E-27E5522DD987}" srcOrd="0" destOrd="0" presId="urn:microsoft.com/office/officeart/2018/2/layout/IconCircleList"/>
    <dgm:cxn modelId="{C3B2BF7F-D136-4E69-9AE6-98FB533BD8FB}" type="presParOf" srcId="{B791F429-0211-4DD1-AA45-9371C64DB34D}" destId="{231849F9-FD50-4AB9-8CF9-78AE093FEC20}" srcOrd="1" destOrd="0" presId="urn:microsoft.com/office/officeart/2018/2/layout/IconCircleList"/>
    <dgm:cxn modelId="{2E523BA5-A240-4B7F-9D77-F05A76EF36A2}" type="presParOf" srcId="{B791F429-0211-4DD1-AA45-9371C64DB34D}" destId="{0759E9CF-DA5B-4048-A068-4DD958828F51}" srcOrd="2" destOrd="0" presId="urn:microsoft.com/office/officeart/2018/2/layout/IconCircleList"/>
    <dgm:cxn modelId="{C380CE75-CFD6-4BCA-9BF3-1243A8A7729F}" type="presParOf" srcId="{B791F429-0211-4DD1-AA45-9371C64DB34D}" destId="{2427FD51-3E4E-4070-88FC-502E5AEB2827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6953B3-73BE-4574-80B0-D02ECCEE11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420D9E0F-50AB-4807-BF58-0C400B796EC6}">
      <dgm:prSet custT="1"/>
      <dgm:spPr/>
      <dgm:t>
        <a:bodyPr/>
        <a:lstStyle/>
        <a:p>
          <a:r>
            <a:rPr lang="en-US" sz="1600" dirty="0">
              <a:latin typeface="Poppins" panose="00000500000000000000" pitchFamily="2" charset="0"/>
              <a:cs typeface="Poppins" panose="00000500000000000000" pitchFamily="2" charset="0"/>
            </a:rPr>
            <a:t>A high performance network for estimating SOC is obtained.</a:t>
          </a:r>
        </a:p>
      </dgm:t>
    </dgm:pt>
    <dgm:pt modelId="{6E1E833C-33BC-4E84-AFCE-79D91C94149B}" type="parTrans" cxnId="{2B9452E7-A952-43A3-8303-E91E344A707C}">
      <dgm:prSet/>
      <dgm:spPr/>
      <dgm:t>
        <a:bodyPr/>
        <a:lstStyle/>
        <a:p>
          <a:endParaRPr lang="en-US"/>
        </a:p>
      </dgm:t>
    </dgm:pt>
    <dgm:pt modelId="{6AD0E8F8-6F0F-4FC7-B82B-010853863538}" type="sibTrans" cxnId="{2B9452E7-A952-43A3-8303-E91E344A707C}">
      <dgm:prSet/>
      <dgm:spPr/>
      <dgm:t>
        <a:bodyPr/>
        <a:lstStyle/>
        <a:p>
          <a:endParaRPr lang="en-US"/>
        </a:p>
      </dgm:t>
    </dgm:pt>
    <dgm:pt modelId="{6BAD1920-E24B-49B6-9975-6AB7E184FF13}">
      <dgm:prSet custT="1"/>
      <dgm:spPr/>
      <dgm:t>
        <a:bodyPr/>
        <a:lstStyle/>
        <a:p>
          <a:r>
            <a:rPr lang="en-US" sz="1600" dirty="0">
              <a:latin typeface="Poppins" panose="00000500000000000000" pitchFamily="2" charset="0"/>
              <a:cs typeface="Poppins" panose="00000500000000000000" pitchFamily="2" charset="0"/>
            </a:rPr>
            <a:t>Through this network, a real-time, lightweight system is built up.</a:t>
          </a:r>
        </a:p>
        <a:p>
          <a:r>
            <a:rPr lang="en-US" altLang="zh-CN" sz="1600" dirty="0" err="1">
              <a:latin typeface="Poppins" panose="00000500000000000000" pitchFamily="2" charset="0"/>
              <a:cs typeface="Poppins" panose="00000500000000000000" pitchFamily="2" charset="0"/>
            </a:rPr>
            <a:t>Narx</a:t>
          </a:r>
          <a:r>
            <a:rPr lang="en-US" altLang="zh-CN" sz="1600" dirty="0">
              <a:latin typeface="Poppins" panose="00000500000000000000" pitchFamily="2" charset="0"/>
              <a:cs typeface="Poppins" panose="00000500000000000000" pitchFamily="2" charset="0"/>
            </a:rPr>
            <a:t> and LSTM networks are combined</a:t>
          </a:r>
          <a:r>
            <a:rPr lang="en-US" sz="1600" dirty="0">
              <a:latin typeface="Poppins" panose="00000500000000000000" pitchFamily="2" charset="0"/>
              <a:cs typeface="Poppins" panose="00000500000000000000" pitchFamily="2" charset="0"/>
            </a:rPr>
            <a:t>, SOC and SOH can be estimated at the same time.</a:t>
          </a:r>
        </a:p>
      </dgm:t>
    </dgm:pt>
    <dgm:pt modelId="{8DAEA8A3-B72E-4ED1-B282-740C1FEAF3BB}" type="parTrans" cxnId="{8F487F69-C513-4A58-8FFC-7EC51DB9BE84}">
      <dgm:prSet/>
      <dgm:spPr/>
      <dgm:t>
        <a:bodyPr/>
        <a:lstStyle/>
        <a:p>
          <a:endParaRPr lang="en-US"/>
        </a:p>
      </dgm:t>
    </dgm:pt>
    <dgm:pt modelId="{3B13DED6-3ED2-4D8D-B2A7-62D45E34F09A}" type="sibTrans" cxnId="{8F487F69-C513-4A58-8FFC-7EC51DB9BE84}">
      <dgm:prSet/>
      <dgm:spPr/>
      <dgm:t>
        <a:bodyPr/>
        <a:lstStyle/>
        <a:p>
          <a:endParaRPr lang="en-US"/>
        </a:p>
      </dgm:t>
    </dgm:pt>
    <dgm:pt modelId="{C4588DD5-9742-40E1-937D-51420857230B}">
      <dgm:prSet custT="1"/>
      <dgm:spPr/>
      <dgm:t>
        <a:bodyPr/>
        <a:lstStyle/>
        <a:p>
          <a:r>
            <a:rPr lang="en-US" sz="1600" dirty="0">
              <a:latin typeface="Poppins" panose="00000500000000000000" pitchFamily="2" charset="0"/>
              <a:cs typeface="Poppins" panose="00000500000000000000" pitchFamily="2" charset="0"/>
            </a:rPr>
            <a:t>Considered </a:t>
          </a:r>
          <a:r>
            <a:rPr lang="en-US" altLang="zh-CN" sz="1600" dirty="0">
              <a:latin typeface="Poppins" panose="00000500000000000000" pitchFamily="2" charset="0"/>
              <a:cs typeface="Poppins" panose="00000500000000000000" pitchFamily="2" charset="0"/>
            </a:rPr>
            <a:t>charging-discharging</a:t>
          </a:r>
          <a:r>
            <a:rPr lang="zh-CN" altLang="en-US" sz="1600" dirty="0">
              <a:latin typeface="Poppins" panose="00000500000000000000" pitchFamily="2" charset="0"/>
              <a:cs typeface="Poppins" panose="00000500000000000000" pitchFamily="2" charset="0"/>
            </a:rPr>
            <a:t>，</a:t>
          </a:r>
          <a:r>
            <a:rPr lang="en-US" sz="1600" dirty="0">
              <a:latin typeface="Poppins" panose="00000500000000000000" pitchFamily="2" charset="0"/>
              <a:cs typeface="Poppins" panose="00000500000000000000" pitchFamily="2" charset="0"/>
            </a:rPr>
            <a:t>real-driving application.</a:t>
          </a:r>
        </a:p>
      </dgm:t>
    </dgm:pt>
    <dgm:pt modelId="{4C792A9C-FF4C-42AF-AF52-7C053A82FCD8}" type="parTrans" cxnId="{E488A29E-A788-4FAD-8820-E7C54559D0CF}">
      <dgm:prSet/>
      <dgm:spPr/>
      <dgm:t>
        <a:bodyPr/>
        <a:lstStyle/>
        <a:p>
          <a:endParaRPr lang="en-US"/>
        </a:p>
      </dgm:t>
    </dgm:pt>
    <dgm:pt modelId="{D80272CF-F61F-4A63-B045-13CE9A881485}" type="sibTrans" cxnId="{E488A29E-A788-4FAD-8820-E7C54559D0CF}">
      <dgm:prSet/>
      <dgm:spPr/>
      <dgm:t>
        <a:bodyPr/>
        <a:lstStyle/>
        <a:p>
          <a:endParaRPr lang="en-US"/>
        </a:p>
      </dgm:t>
    </dgm:pt>
    <dgm:pt modelId="{C47C99A2-AB53-4D5A-8236-A9E108435F0A}" type="pres">
      <dgm:prSet presAssocID="{CC6953B3-73BE-4574-80B0-D02ECCEE11D3}" presName="root" presStyleCnt="0">
        <dgm:presLayoutVars>
          <dgm:dir/>
          <dgm:resizeHandles val="exact"/>
        </dgm:presLayoutVars>
      </dgm:prSet>
      <dgm:spPr/>
    </dgm:pt>
    <dgm:pt modelId="{006C743F-E8CB-4B4D-839C-F7B804343998}" type="pres">
      <dgm:prSet presAssocID="{420D9E0F-50AB-4807-BF58-0C400B796EC6}" presName="compNode" presStyleCnt="0"/>
      <dgm:spPr/>
    </dgm:pt>
    <dgm:pt modelId="{E150C1EA-A006-4363-854C-494FCA093A83}" type="pres">
      <dgm:prSet presAssocID="{420D9E0F-50AB-4807-BF58-0C400B796EC6}" presName="bgRect" presStyleLbl="bgShp" presStyleIdx="0" presStyleCnt="3"/>
      <dgm:spPr/>
    </dgm:pt>
    <dgm:pt modelId="{C6216A50-3BBA-4D67-A381-41151AF3DCB1}" type="pres">
      <dgm:prSet presAssocID="{420D9E0F-50AB-4807-BF58-0C400B796EC6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复选标记"/>
        </a:ext>
      </dgm:extLst>
    </dgm:pt>
    <dgm:pt modelId="{E804938F-5AB8-49A6-87BD-0499495356B9}" type="pres">
      <dgm:prSet presAssocID="{420D9E0F-50AB-4807-BF58-0C400B796EC6}" presName="spaceRect" presStyleCnt="0"/>
      <dgm:spPr/>
    </dgm:pt>
    <dgm:pt modelId="{971A90E1-ECA4-4C55-BB84-8A77CE93512F}" type="pres">
      <dgm:prSet presAssocID="{420D9E0F-50AB-4807-BF58-0C400B796EC6}" presName="parTx" presStyleLbl="revTx" presStyleIdx="0" presStyleCnt="3">
        <dgm:presLayoutVars>
          <dgm:chMax val="0"/>
          <dgm:chPref val="0"/>
        </dgm:presLayoutVars>
      </dgm:prSet>
      <dgm:spPr/>
    </dgm:pt>
    <dgm:pt modelId="{2709C0AF-43F8-433E-8B37-FDDF0788382D}" type="pres">
      <dgm:prSet presAssocID="{6AD0E8F8-6F0F-4FC7-B82B-010853863538}" presName="sibTrans" presStyleCnt="0"/>
      <dgm:spPr/>
    </dgm:pt>
    <dgm:pt modelId="{59C48900-693F-4BA1-BFA3-D476747A91DF}" type="pres">
      <dgm:prSet presAssocID="{6BAD1920-E24B-49B6-9975-6AB7E184FF13}" presName="compNode" presStyleCnt="0"/>
      <dgm:spPr/>
    </dgm:pt>
    <dgm:pt modelId="{D9FB6250-322E-404F-903C-E015EDDBF72B}" type="pres">
      <dgm:prSet presAssocID="{6BAD1920-E24B-49B6-9975-6AB7E184FF13}" presName="bgRect" presStyleLbl="bgShp" presStyleIdx="1" presStyleCnt="3"/>
      <dgm:spPr/>
    </dgm:pt>
    <dgm:pt modelId="{B9BF9785-EA6A-48D1-B174-218612160821}" type="pres">
      <dgm:prSet presAssocID="{6BAD1920-E24B-49B6-9975-6AB7E184FF1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服务器"/>
        </a:ext>
      </dgm:extLst>
    </dgm:pt>
    <dgm:pt modelId="{86ECD19D-7B53-4D61-A58F-F56344BA26AF}" type="pres">
      <dgm:prSet presAssocID="{6BAD1920-E24B-49B6-9975-6AB7E184FF13}" presName="spaceRect" presStyleCnt="0"/>
      <dgm:spPr/>
    </dgm:pt>
    <dgm:pt modelId="{9DF6478D-6E38-4026-86FE-B073211ADEDF}" type="pres">
      <dgm:prSet presAssocID="{6BAD1920-E24B-49B6-9975-6AB7E184FF13}" presName="parTx" presStyleLbl="revTx" presStyleIdx="1" presStyleCnt="3">
        <dgm:presLayoutVars>
          <dgm:chMax val="0"/>
          <dgm:chPref val="0"/>
        </dgm:presLayoutVars>
      </dgm:prSet>
      <dgm:spPr/>
    </dgm:pt>
    <dgm:pt modelId="{4F810D06-FBDD-405E-95E0-32D4D025781A}" type="pres">
      <dgm:prSet presAssocID="{3B13DED6-3ED2-4D8D-B2A7-62D45E34F09A}" presName="sibTrans" presStyleCnt="0"/>
      <dgm:spPr/>
    </dgm:pt>
    <dgm:pt modelId="{C88E5D80-E79E-4CB5-A6C5-7F292E245EC6}" type="pres">
      <dgm:prSet presAssocID="{C4588DD5-9742-40E1-937D-51420857230B}" presName="compNode" presStyleCnt="0"/>
      <dgm:spPr/>
    </dgm:pt>
    <dgm:pt modelId="{A3E4A4D3-6579-4F59-991D-CC0AEF0B348E}" type="pres">
      <dgm:prSet presAssocID="{C4588DD5-9742-40E1-937D-51420857230B}" presName="bgRect" presStyleLbl="bgShp" presStyleIdx="2" presStyleCnt="3"/>
      <dgm:spPr/>
    </dgm:pt>
    <dgm:pt modelId="{3F32619D-5812-4C63-B2B0-8486B1CBBC7A}" type="pres">
      <dgm:prSet presAssocID="{C4588DD5-9742-40E1-937D-51420857230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汽车"/>
        </a:ext>
      </dgm:extLst>
    </dgm:pt>
    <dgm:pt modelId="{F0295B5E-E4D6-494A-B712-0277C6C1E6C0}" type="pres">
      <dgm:prSet presAssocID="{C4588DD5-9742-40E1-937D-51420857230B}" presName="spaceRect" presStyleCnt="0"/>
      <dgm:spPr/>
    </dgm:pt>
    <dgm:pt modelId="{F9997FC7-4501-43AE-8CC5-3864565B4722}" type="pres">
      <dgm:prSet presAssocID="{C4588DD5-9742-40E1-937D-51420857230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9A5D728-64A1-439F-8E02-4F4922818BD6}" type="presOf" srcId="{CC6953B3-73BE-4574-80B0-D02ECCEE11D3}" destId="{C47C99A2-AB53-4D5A-8236-A9E108435F0A}" srcOrd="0" destOrd="0" presId="urn:microsoft.com/office/officeart/2018/2/layout/IconVerticalSolidList"/>
    <dgm:cxn modelId="{C031333F-5A26-42CA-A4AC-7195B68AA2A0}" type="presOf" srcId="{420D9E0F-50AB-4807-BF58-0C400B796EC6}" destId="{971A90E1-ECA4-4C55-BB84-8A77CE93512F}" srcOrd="0" destOrd="0" presId="urn:microsoft.com/office/officeart/2018/2/layout/IconVerticalSolidList"/>
    <dgm:cxn modelId="{8F487F69-C513-4A58-8FFC-7EC51DB9BE84}" srcId="{CC6953B3-73BE-4574-80B0-D02ECCEE11D3}" destId="{6BAD1920-E24B-49B6-9975-6AB7E184FF13}" srcOrd="1" destOrd="0" parTransId="{8DAEA8A3-B72E-4ED1-B282-740C1FEAF3BB}" sibTransId="{3B13DED6-3ED2-4D8D-B2A7-62D45E34F09A}"/>
    <dgm:cxn modelId="{E488A29E-A788-4FAD-8820-E7C54559D0CF}" srcId="{CC6953B3-73BE-4574-80B0-D02ECCEE11D3}" destId="{C4588DD5-9742-40E1-937D-51420857230B}" srcOrd="2" destOrd="0" parTransId="{4C792A9C-FF4C-42AF-AF52-7C053A82FCD8}" sibTransId="{D80272CF-F61F-4A63-B045-13CE9A881485}"/>
    <dgm:cxn modelId="{34C519AD-5D61-47C7-B2D1-1566DD8960C6}" type="presOf" srcId="{6BAD1920-E24B-49B6-9975-6AB7E184FF13}" destId="{9DF6478D-6E38-4026-86FE-B073211ADEDF}" srcOrd="0" destOrd="0" presId="urn:microsoft.com/office/officeart/2018/2/layout/IconVerticalSolidList"/>
    <dgm:cxn modelId="{EB502FCC-F1B1-4648-8D1A-C8A8B2F829A1}" type="presOf" srcId="{C4588DD5-9742-40E1-937D-51420857230B}" destId="{F9997FC7-4501-43AE-8CC5-3864565B4722}" srcOrd="0" destOrd="0" presId="urn:microsoft.com/office/officeart/2018/2/layout/IconVerticalSolidList"/>
    <dgm:cxn modelId="{2B9452E7-A952-43A3-8303-E91E344A707C}" srcId="{CC6953B3-73BE-4574-80B0-D02ECCEE11D3}" destId="{420D9E0F-50AB-4807-BF58-0C400B796EC6}" srcOrd="0" destOrd="0" parTransId="{6E1E833C-33BC-4E84-AFCE-79D91C94149B}" sibTransId="{6AD0E8F8-6F0F-4FC7-B82B-010853863538}"/>
    <dgm:cxn modelId="{F23409FD-CE62-47B1-8820-27734E1DD3F3}" type="presParOf" srcId="{C47C99A2-AB53-4D5A-8236-A9E108435F0A}" destId="{006C743F-E8CB-4B4D-839C-F7B804343998}" srcOrd="0" destOrd="0" presId="urn:microsoft.com/office/officeart/2018/2/layout/IconVerticalSolidList"/>
    <dgm:cxn modelId="{6604277A-1CA0-431C-BA47-D3198C8860AB}" type="presParOf" srcId="{006C743F-E8CB-4B4D-839C-F7B804343998}" destId="{E150C1EA-A006-4363-854C-494FCA093A83}" srcOrd="0" destOrd="0" presId="urn:microsoft.com/office/officeart/2018/2/layout/IconVerticalSolidList"/>
    <dgm:cxn modelId="{C17C210A-9344-43A9-98CB-C3B7CCA31653}" type="presParOf" srcId="{006C743F-E8CB-4B4D-839C-F7B804343998}" destId="{C6216A50-3BBA-4D67-A381-41151AF3DCB1}" srcOrd="1" destOrd="0" presId="urn:microsoft.com/office/officeart/2018/2/layout/IconVerticalSolidList"/>
    <dgm:cxn modelId="{6E5DD44D-0311-4693-8041-AACD2DF39793}" type="presParOf" srcId="{006C743F-E8CB-4B4D-839C-F7B804343998}" destId="{E804938F-5AB8-49A6-87BD-0499495356B9}" srcOrd="2" destOrd="0" presId="urn:microsoft.com/office/officeart/2018/2/layout/IconVerticalSolidList"/>
    <dgm:cxn modelId="{43828A91-39A6-4DEF-92C7-03FB5545B6D9}" type="presParOf" srcId="{006C743F-E8CB-4B4D-839C-F7B804343998}" destId="{971A90E1-ECA4-4C55-BB84-8A77CE93512F}" srcOrd="3" destOrd="0" presId="urn:microsoft.com/office/officeart/2018/2/layout/IconVerticalSolidList"/>
    <dgm:cxn modelId="{283D2855-3CD3-4BEA-958B-F0943DA7A786}" type="presParOf" srcId="{C47C99A2-AB53-4D5A-8236-A9E108435F0A}" destId="{2709C0AF-43F8-433E-8B37-FDDF0788382D}" srcOrd="1" destOrd="0" presId="urn:microsoft.com/office/officeart/2018/2/layout/IconVerticalSolidList"/>
    <dgm:cxn modelId="{C91510F6-76AD-4899-ADBD-57AECA2B2C02}" type="presParOf" srcId="{C47C99A2-AB53-4D5A-8236-A9E108435F0A}" destId="{59C48900-693F-4BA1-BFA3-D476747A91DF}" srcOrd="2" destOrd="0" presId="urn:microsoft.com/office/officeart/2018/2/layout/IconVerticalSolidList"/>
    <dgm:cxn modelId="{3B6F986E-6C3C-4C82-9B27-A65FB5F1C873}" type="presParOf" srcId="{59C48900-693F-4BA1-BFA3-D476747A91DF}" destId="{D9FB6250-322E-404F-903C-E015EDDBF72B}" srcOrd="0" destOrd="0" presId="urn:microsoft.com/office/officeart/2018/2/layout/IconVerticalSolidList"/>
    <dgm:cxn modelId="{042662D5-725A-4BAB-8967-7C84BA56C27C}" type="presParOf" srcId="{59C48900-693F-4BA1-BFA3-D476747A91DF}" destId="{B9BF9785-EA6A-48D1-B174-218612160821}" srcOrd="1" destOrd="0" presId="urn:microsoft.com/office/officeart/2018/2/layout/IconVerticalSolidList"/>
    <dgm:cxn modelId="{25B947F8-99AC-4462-A533-9FF8905369B6}" type="presParOf" srcId="{59C48900-693F-4BA1-BFA3-D476747A91DF}" destId="{86ECD19D-7B53-4D61-A58F-F56344BA26AF}" srcOrd="2" destOrd="0" presId="urn:microsoft.com/office/officeart/2018/2/layout/IconVerticalSolidList"/>
    <dgm:cxn modelId="{0C348930-96AC-4623-9740-FB66AE658BC7}" type="presParOf" srcId="{59C48900-693F-4BA1-BFA3-D476747A91DF}" destId="{9DF6478D-6E38-4026-86FE-B073211ADEDF}" srcOrd="3" destOrd="0" presId="urn:microsoft.com/office/officeart/2018/2/layout/IconVerticalSolidList"/>
    <dgm:cxn modelId="{7B1AC2B4-D466-49AE-8F87-F8114E5BDAAA}" type="presParOf" srcId="{C47C99A2-AB53-4D5A-8236-A9E108435F0A}" destId="{4F810D06-FBDD-405E-95E0-32D4D025781A}" srcOrd="3" destOrd="0" presId="urn:microsoft.com/office/officeart/2018/2/layout/IconVerticalSolidList"/>
    <dgm:cxn modelId="{8822E9D6-4521-4C6C-837E-EE54389B74C7}" type="presParOf" srcId="{C47C99A2-AB53-4D5A-8236-A9E108435F0A}" destId="{C88E5D80-E79E-4CB5-A6C5-7F292E245EC6}" srcOrd="4" destOrd="0" presId="urn:microsoft.com/office/officeart/2018/2/layout/IconVerticalSolidList"/>
    <dgm:cxn modelId="{BD4C5287-B402-42C5-8152-7BA3A6AC2F0D}" type="presParOf" srcId="{C88E5D80-E79E-4CB5-A6C5-7F292E245EC6}" destId="{A3E4A4D3-6579-4F59-991D-CC0AEF0B348E}" srcOrd="0" destOrd="0" presId="urn:microsoft.com/office/officeart/2018/2/layout/IconVerticalSolidList"/>
    <dgm:cxn modelId="{081FD78B-3C39-4956-91A5-F4328E5E9F2E}" type="presParOf" srcId="{C88E5D80-E79E-4CB5-A6C5-7F292E245EC6}" destId="{3F32619D-5812-4C63-B2B0-8486B1CBBC7A}" srcOrd="1" destOrd="0" presId="urn:microsoft.com/office/officeart/2018/2/layout/IconVerticalSolidList"/>
    <dgm:cxn modelId="{2A7F5A18-24A3-4CE7-A972-43C9A76BE557}" type="presParOf" srcId="{C88E5D80-E79E-4CB5-A6C5-7F292E245EC6}" destId="{F0295B5E-E4D6-494A-B712-0277C6C1E6C0}" srcOrd="2" destOrd="0" presId="urn:microsoft.com/office/officeart/2018/2/layout/IconVerticalSolidList"/>
    <dgm:cxn modelId="{69A5D7D0-1ADF-47E1-890A-E09510715E20}" type="presParOf" srcId="{C88E5D80-E79E-4CB5-A6C5-7F292E245EC6}" destId="{F9997FC7-4501-43AE-8CC5-3864565B472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359BC2-D132-4FF7-B3AB-8F7CD57C42C0}">
      <dsp:nvSpPr>
        <dsp:cNvPr id="0" name=""/>
        <dsp:cNvSpPr/>
      </dsp:nvSpPr>
      <dsp:spPr>
        <a:xfrm>
          <a:off x="0" y="94"/>
          <a:ext cx="5393361" cy="85977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Poppins" panose="00000500000000000000" pitchFamily="2" charset="0"/>
              <a:cs typeface="Poppins" panose="00000500000000000000" pitchFamily="2" charset="0"/>
            </a:rPr>
            <a:t>Introduction</a:t>
          </a:r>
        </a:p>
      </dsp:txBody>
      <dsp:txXfrm>
        <a:off x="41971" y="42065"/>
        <a:ext cx="5309419" cy="775836"/>
      </dsp:txXfrm>
    </dsp:sp>
    <dsp:sp modelId="{4470B721-0D12-4322-A6BB-26784C7019C3}">
      <dsp:nvSpPr>
        <dsp:cNvPr id="0" name=""/>
        <dsp:cNvSpPr/>
      </dsp:nvSpPr>
      <dsp:spPr>
        <a:xfrm>
          <a:off x="0" y="872937"/>
          <a:ext cx="5393361" cy="85977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latin typeface="Poppins" panose="00000500000000000000" pitchFamily="2" charset="0"/>
              <a:cs typeface="Poppins" panose="00000500000000000000" pitchFamily="2" charset="0"/>
            </a:rPr>
            <a:t>Step 1: SOC estimation Network comparison</a:t>
          </a:r>
        </a:p>
      </dsp:txBody>
      <dsp:txXfrm>
        <a:off x="41971" y="914908"/>
        <a:ext cx="5309419" cy="775836"/>
      </dsp:txXfrm>
    </dsp:sp>
    <dsp:sp modelId="{FC3E40DE-E7A7-44ED-B5D2-6332AFD97651}">
      <dsp:nvSpPr>
        <dsp:cNvPr id="0" name=""/>
        <dsp:cNvSpPr/>
      </dsp:nvSpPr>
      <dsp:spPr>
        <a:xfrm>
          <a:off x="0" y="1745779"/>
          <a:ext cx="5393361" cy="85977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latin typeface="Poppins" panose="00000500000000000000" pitchFamily="2" charset="0"/>
              <a:cs typeface="Poppins" panose="00000500000000000000" pitchFamily="2" charset="0"/>
            </a:rPr>
            <a:t>Step 2: SOC estimation considering SOH</a:t>
          </a:r>
        </a:p>
      </dsp:txBody>
      <dsp:txXfrm>
        <a:off x="41971" y="1787750"/>
        <a:ext cx="5309419" cy="775836"/>
      </dsp:txXfrm>
    </dsp:sp>
    <dsp:sp modelId="{006BD657-7154-4FE6-8342-69EE45F2BAE6}">
      <dsp:nvSpPr>
        <dsp:cNvPr id="0" name=""/>
        <dsp:cNvSpPr/>
      </dsp:nvSpPr>
      <dsp:spPr>
        <a:xfrm>
          <a:off x="0" y="2618622"/>
          <a:ext cx="5393361" cy="85977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Poppins" panose="00000500000000000000" pitchFamily="2" charset="0"/>
              <a:cs typeface="Poppins" panose="00000500000000000000" pitchFamily="2" charset="0"/>
            </a:rPr>
            <a:t>Step 3: SOC-SOH combination estimation system</a:t>
          </a:r>
        </a:p>
      </dsp:txBody>
      <dsp:txXfrm>
        <a:off x="41971" y="2660593"/>
        <a:ext cx="5309419" cy="775836"/>
      </dsp:txXfrm>
    </dsp:sp>
    <dsp:sp modelId="{AFB00FD7-1E59-4A6A-9A87-1F30C7172176}">
      <dsp:nvSpPr>
        <dsp:cNvPr id="0" name=""/>
        <dsp:cNvSpPr/>
      </dsp:nvSpPr>
      <dsp:spPr>
        <a:xfrm>
          <a:off x="0" y="3491465"/>
          <a:ext cx="5393361" cy="859778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Poppins" panose="00000500000000000000" pitchFamily="2" charset="0"/>
              <a:cs typeface="Poppins" panose="00000500000000000000" pitchFamily="2" charset="0"/>
            </a:rPr>
            <a:t>Conclusion</a:t>
          </a:r>
        </a:p>
      </dsp:txBody>
      <dsp:txXfrm>
        <a:off x="41971" y="3533436"/>
        <a:ext cx="5309419" cy="7758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50F271-6850-4BCB-8D6E-0F2A00BB4191}">
      <dsp:nvSpPr>
        <dsp:cNvPr id="0" name=""/>
        <dsp:cNvSpPr/>
      </dsp:nvSpPr>
      <dsp:spPr>
        <a:xfrm>
          <a:off x="350414" y="131234"/>
          <a:ext cx="1092173" cy="1057432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BAD146-FE7F-4110-AE59-BDBB4AFE2EF0}">
      <dsp:nvSpPr>
        <dsp:cNvPr id="0" name=""/>
        <dsp:cNvSpPr/>
      </dsp:nvSpPr>
      <dsp:spPr>
        <a:xfrm>
          <a:off x="577754" y="353286"/>
          <a:ext cx="633460" cy="6133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69EB9-EDE1-49E1-9806-53FE7F436890}">
      <dsp:nvSpPr>
        <dsp:cNvPr id="0" name=""/>
        <dsp:cNvSpPr/>
      </dsp:nvSpPr>
      <dsp:spPr>
        <a:xfrm>
          <a:off x="1837219" y="320047"/>
          <a:ext cx="2384886" cy="540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 dirty="0">
              <a:latin typeface="Poppins" panose="00000500000000000000" pitchFamily="2" charset="0"/>
              <a:cs typeface="Poppins" panose="00000500000000000000" pitchFamily="2" charset="0"/>
            </a:rPr>
            <a:t>Coulomb counting</a:t>
          </a:r>
          <a:endParaRPr lang="en-US" sz="2000" kern="1200" dirty="0">
            <a:latin typeface="Poppins" panose="00000500000000000000" pitchFamily="2" charset="0"/>
            <a:cs typeface="Poppins" panose="00000500000000000000" pitchFamily="2" charset="0"/>
          </a:endParaRPr>
        </a:p>
      </dsp:txBody>
      <dsp:txXfrm>
        <a:off x="1837219" y="320047"/>
        <a:ext cx="2384886" cy="540035"/>
      </dsp:txXfrm>
    </dsp:sp>
    <dsp:sp modelId="{C4858885-0968-4281-A90D-965140FC6E6F}">
      <dsp:nvSpPr>
        <dsp:cNvPr id="0" name=""/>
        <dsp:cNvSpPr/>
      </dsp:nvSpPr>
      <dsp:spPr>
        <a:xfrm>
          <a:off x="350422" y="1625729"/>
          <a:ext cx="1060944" cy="1042949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3A8671-A920-49FA-B677-601279DEE5DA}">
      <dsp:nvSpPr>
        <dsp:cNvPr id="0" name=""/>
        <dsp:cNvSpPr/>
      </dsp:nvSpPr>
      <dsp:spPr>
        <a:xfrm>
          <a:off x="573209" y="1844752"/>
          <a:ext cx="615347" cy="6049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50A2DB-BBB5-48AD-9E7D-98321716307B}">
      <dsp:nvSpPr>
        <dsp:cNvPr id="0" name=""/>
        <dsp:cNvSpPr/>
      </dsp:nvSpPr>
      <dsp:spPr>
        <a:xfrm>
          <a:off x="1796310" y="1835355"/>
          <a:ext cx="3195818" cy="582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Poppins" panose="00000500000000000000" pitchFamily="2" charset="0"/>
              <a:cs typeface="Poppins" panose="00000500000000000000" pitchFamily="2" charset="0"/>
            </a:rPr>
            <a:t>Open circuit voltage</a:t>
          </a:r>
        </a:p>
      </dsp:txBody>
      <dsp:txXfrm>
        <a:off x="1796310" y="1835355"/>
        <a:ext cx="3195818" cy="582540"/>
      </dsp:txXfrm>
    </dsp:sp>
    <dsp:sp modelId="{9089A5FE-32E4-4066-9739-30D49BB3B6D7}">
      <dsp:nvSpPr>
        <dsp:cNvPr id="0" name=""/>
        <dsp:cNvSpPr/>
      </dsp:nvSpPr>
      <dsp:spPr>
        <a:xfrm>
          <a:off x="350414" y="3090341"/>
          <a:ext cx="1065265" cy="1060201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C00893-7520-4AD8-8B5A-FD49762EE054}">
      <dsp:nvSpPr>
        <dsp:cNvPr id="0" name=""/>
        <dsp:cNvSpPr/>
      </dsp:nvSpPr>
      <dsp:spPr>
        <a:xfrm>
          <a:off x="571300" y="3318257"/>
          <a:ext cx="617853" cy="61491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FA0121-A1C0-4E55-95AE-61EA5C19E57B}">
      <dsp:nvSpPr>
        <dsp:cNvPr id="0" name=""/>
        <dsp:cNvSpPr/>
      </dsp:nvSpPr>
      <dsp:spPr>
        <a:xfrm>
          <a:off x="1844436" y="3255571"/>
          <a:ext cx="2682719" cy="7674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Poppins" panose="00000500000000000000" pitchFamily="2" charset="0"/>
              <a:cs typeface="Poppins" panose="00000500000000000000" pitchFamily="2" charset="0"/>
            </a:rPr>
            <a:t>Kalman filter</a:t>
          </a:r>
        </a:p>
      </dsp:txBody>
      <dsp:txXfrm>
        <a:off x="1844436" y="3255571"/>
        <a:ext cx="2682719" cy="767453"/>
      </dsp:txXfrm>
    </dsp:sp>
    <dsp:sp modelId="{893930F2-7832-4180-A23E-27E5522DD987}">
      <dsp:nvSpPr>
        <dsp:cNvPr id="0" name=""/>
        <dsp:cNvSpPr/>
      </dsp:nvSpPr>
      <dsp:spPr>
        <a:xfrm>
          <a:off x="350415" y="4535940"/>
          <a:ext cx="1162026" cy="1123048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1849F9-FD50-4AB9-8CF9-78AE093FEC20}">
      <dsp:nvSpPr>
        <dsp:cNvPr id="0" name=""/>
        <dsp:cNvSpPr/>
      </dsp:nvSpPr>
      <dsp:spPr>
        <a:xfrm>
          <a:off x="594451" y="4771758"/>
          <a:ext cx="673975" cy="65136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27FD51-3E4E-4070-88FC-502E5AEB2827}">
      <dsp:nvSpPr>
        <dsp:cNvPr id="0" name=""/>
        <dsp:cNvSpPr/>
      </dsp:nvSpPr>
      <dsp:spPr>
        <a:xfrm>
          <a:off x="1676383" y="4760734"/>
          <a:ext cx="1249542" cy="8409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Poppins" panose="00000500000000000000" pitchFamily="2" charset="0"/>
              <a:cs typeface="Poppins" panose="00000500000000000000" pitchFamily="2" charset="0"/>
            </a:rPr>
            <a:t>AI</a:t>
          </a:r>
        </a:p>
      </dsp:txBody>
      <dsp:txXfrm>
        <a:off x="1676383" y="4760734"/>
        <a:ext cx="1249542" cy="8409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50C1EA-A006-4363-854C-494FCA093A83}">
      <dsp:nvSpPr>
        <dsp:cNvPr id="0" name=""/>
        <dsp:cNvSpPr/>
      </dsp:nvSpPr>
      <dsp:spPr>
        <a:xfrm>
          <a:off x="0" y="5455"/>
          <a:ext cx="6245265" cy="161796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216A50-3BBA-4D67-A381-41151AF3DCB1}">
      <dsp:nvSpPr>
        <dsp:cNvPr id="0" name=""/>
        <dsp:cNvSpPr/>
      </dsp:nvSpPr>
      <dsp:spPr>
        <a:xfrm>
          <a:off x="489434" y="369497"/>
          <a:ext cx="890750" cy="8898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1A90E1-ECA4-4C55-BB84-8A77CE93512F}">
      <dsp:nvSpPr>
        <dsp:cNvPr id="0" name=""/>
        <dsp:cNvSpPr/>
      </dsp:nvSpPr>
      <dsp:spPr>
        <a:xfrm>
          <a:off x="1869618" y="5455"/>
          <a:ext cx="4226959" cy="1619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02" tIns="171402" rIns="171402" bIns="17140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Poppins" panose="00000500000000000000" pitchFamily="2" charset="0"/>
              <a:cs typeface="Poppins" panose="00000500000000000000" pitchFamily="2" charset="0"/>
            </a:rPr>
            <a:t>A high performance network for estimating SOC is obtained.</a:t>
          </a:r>
        </a:p>
      </dsp:txBody>
      <dsp:txXfrm>
        <a:off x="1869618" y="5455"/>
        <a:ext cx="4226959" cy="1619545"/>
      </dsp:txXfrm>
    </dsp:sp>
    <dsp:sp modelId="{D9FB6250-322E-404F-903C-E015EDDBF72B}">
      <dsp:nvSpPr>
        <dsp:cNvPr id="0" name=""/>
        <dsp:cNvSpPr/>
      </dsp:nvSpPr>
      <dsp:spPr>
        <a:xfrm>
          <a:off x="0" y="1984900"/>
          <a:ext cx="6245265" cy="161796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BF9785-EA6A-48D1-B174-218612160821}">
      <dsp:nvSpPr>
        <dsp:cNvPr id="0" name=""/>
        <dsp:cNvSpPr/>
      </dsp:nvSpPr>
      <dsp:spPr>
        <a:xfrm>
          <a:off x="489434" y="2348942"/>
          <a:ext cx="890750" cy="8898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F6478D-6E38-4026-86FE-B073211ADEDF}">
      <dsp:nvSpPr>
        <dsp:cNvPr id="0" name=""/>
        <dsp:cNvSpPr/>
      </dsp:nvSpPr>
      <dsp:spPr>
        <a:xfrm>
          <a:off x="1869618" y="1984900"/>
          <a:ext cx="4226959" cy="1619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02" tIns="171402" rIns="171402" bIns="17140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Poppins" panose="00000500000000000000" pitchFamily="2" charset="0"/>
              <a:cs typeface="Poppins" panose="00000500000000000000" pitchFamily="2" charset="0"/>
            </a:rPr>
            <a:t>Through this network, a real-time, lightweight system is built up.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 err="1">
              <a:latin typeface="Poppins" panose="00000500000000000000" pitchFamily="2" charset="0"/>
              <a:cs typeface="Poppins" panose="00000500000000000000" pitchFamily="2" charset="0"/>
            </a:rPr>
            <a:t>Narx</a:t>
          </a:r>
          <a:r>
            <a:rPr lang="en-US" altLang="zh-CN" sz="1600" kern="1200" dirty="0">
              <a:latin typeface="Poppins" panose="00000500000000000000" pitchFamily="2" charset="0"/>
              <a:cs typeface="Poppins" panose="00000500000000000000" pitchFamily="2" charset="0"/>
            </a:rPr>
            <a:t> and LSTM networks are combined</a:t>
          </a:r>
          <a:r>
            <a:rPr lang="en-US" sz="1600" kern="1200" dirty="0">
              <a:latin typeface="Poppins" panose="00000500000000000000" pitchFamily="2" charset="0"/>
              <a:cs typeface="Poppins" panose="00000500000000000000" pitchFamily="2" charset="0"/>
            </a:rPr>
            <a:t>, SOC and SOH can be estimated at the same time.</a:t>
          </a:r>
        </a:p>
      </dsp:txBody>
      <dsp:txXfrm>
        <a:off x="1869618" y="1984900"/>
        <a:ext cx="4226959" cy="1619545"/>
      </dsp:txXfrm>
    </dsp:sp>
    <dsp:sp modelId="{A3E4A4D3-6579-4F59-991D-CC0AEF0B348E}">
      <dsp:nvSpPr>
        <dsp:cNvPr id="0" name=""/>
        <dsp:cNvSpPr/>
      </dsp:nvSpPr>
      <dsp:spPr>
        <a:xfrm>
          <a:off x="0" y="3964345"/>
          <a:ext cx="6245265" cy="161796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32619D-5812-4C63-B2B0-8486B1CBBC7A}">
      <dsp:nvSpPr>
        <dsp:cNvPr id="0" name=""/>
        <dsp:cNvSpPr/>
      </dsp:nvSpPr>
      <dsp:spPr>
        <a:xfrm>
          <a:off x="489434" y="4328387"/>
          <a:ext cx="890750" cy="88988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997FC7-4501-43AE-8CC5-3864565B4722}">
      <dsp:nvSpPr>
        <dsp:cNvPr id="0" name=""/>
        <dsp:cNvSpPr/>
      </dsp:nvSpPr>
      <dsp:spPr>
        <a:xfrm>
          <a:off x="1869618" y="3964345"/>
          <a:ext cx="4226959" cy="1619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02" tIns="171402" rIns="171402" bIns="17140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Poppins" panose="00000500000000000000" pitchFamily="2" charset="0"/>
              <a:cs typeface="Poppins" panose="00000500000000000000" pitchFamily="2" charset="0"/>
            </a:rPr>
            <a:t>Considered </a:t>
          </a:r>
          <a:r>
            <a:rPr lang="en-US" altLang="zh-CN" sz="1600" kern="1200" dirty="0">
              <a:latin typeface="Poppins" panose="00000500000000000000" pitchFamily="2" charset="0"/>
              <a:cs typeface="Poppins" panose="00000500000000000000" pitchFamily="2" charset="0"/>
            </a:rPr>
            <a:t>charging-discharging</a:t>
          </a:r>
          <a:r>
            <a:rPr lang="zh-CN" altLang="en-US" sz="1600" kern="1200" dirty="0">
              <a:latin typeface="Poppins" panose="00000500000000000000" pitchFamily="2" charset="0"/>
              <a:cs typeface="Poppins" panose="00000500000000000000" pitchFamily="2" charset="0"/>
            </a:rPr>
            <a:t>，</a:t>
          </a:r>
          <a:r>
            <a:rPr lang="en-US" sz="1600" kern="1200" dirty="0">
              <a:latin typeface="Poppins" panose="00000500000000000000" pitchFamily="2" charset="0"/>
              <a:cs typeface="Poppins" panose="00000500000000000000" pitchFamily="2" charset="0"/>
            </a:rPr>
            <a:t>real-driving application.</a:t>
          </a:r>
        </a:p>
      </dsp:txBody>
      <dsp:txXfrm>
        <a:off x="1869618" y="3964345"/>
        <a:ext cx="4226959" cy="16195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7C192B5-174A-5D44-7285-618B402BD1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2E1FCC0-9DBB-E69C-A5DB-4563F0FB77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45104-DC7D-4F9B-98B7-C38B42C5CF88}" type="datetimeFigureOut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4BB7FC0-3E9B-16F9-0B2B-B6CC1A434A7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D3A6B79-54E2-98AB-DDCE-17BFCB0CF2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F9918-3593-484A-9195-9DA12A4876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21618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A496D7-2DFD-47C7-9D47-7D99FA504360}" type="datetimeFigureOut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DAE60-95E2-4FEB-835F-BD6421054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4941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9DAE60-95E2-4FEB-835F-BD6421054A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056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9DAE60-95E2-4FEB-835F-BD6421054A5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552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9DAE60-95E2-4FEB-835F-BD6421054A5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42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9DAE60-95E2-4FEB-835F-BD6421054A5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013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9DAE60-95E2-4FEB-835F-BD6421054A5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08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FC64B-82D2-90AE-3087-D03DAED597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99C98A-565D-D9C8-0714-F6A13D3846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5D5A1-0BCA-91BE-F504-3EA7DF5F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5369-67F5-4098-BA2B-472C94DE7221}" type="datetime1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A722E-A03A-AD66-DA6B-D08C2106C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300E6-BFA6-5BF3-DB41-BE122A213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209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7A5AF-FE9C-A94C-15BF-B2707A730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814B51-E160-091C-5AB9-EEFCF9185D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398CF-1AF4-4DC8-2F87-3FE4FE3B9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9E9C-943D-4D09-9729-C2503BCC912E}" type="datetime1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4763E-B56B-7F42-9D59-A80A50327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199C43-8327-822D-1131-8112B5255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110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34FD35-86EC-E011-DCB4-8AB481FBD1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25E0CD-C637-B94A-330C-C8FB7943D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E59F1-91A6-405F-EB1E-4000DDBAC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31B7-BA17-40CA-817D-641DC3467560}" type="datetime1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C9ECED-0DD6-32DD-24F0-E637C23BA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76980-ECD7-2E3F-352A-CC40E0092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70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F09F5-073D-B467-BA16-2EAC3D602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07E84-FA87-27CF-5553-C0D695068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FADE3-2BDB-4BC6-ECAD-F709B885F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16BCB-629A-4707-8A60-42E77545AFF4}" type="datetime1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5C068-5380-9EB3-8331-A9EE99400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3ED2A-5EB5-284E-105D-E8BD52FDE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47909" y="6332105"/>
            <a:ext cx="2743200" cy="365125"/>
          </a:xfrm>
        </p:spPr>
        <p:txBody>
          <a:bodyPr/>
          <a:lstStyle>
            <a:lvl1pPr>
              <a:defRPr sz="1600" b="1"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fld id="{EAC400D4-6F89-46F2-8518-2099AEDD092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1863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01416-4524-CDB5-3104-5567EE117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09270B-2DA7-0023-46A0-BF60F9562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62465-EE99-6D04-BFAF-4877C941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E14E-EE39-4DFF-835E-4A5B9A06213A}" type="datetime1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FAF68-317C-0D4B-E288-B8DBB8312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8B9F8-95BC-A9ED-2A25-BEC17862D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21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CD86E-AABE-4D53-21C8-53A85F9C9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AB9652-9C11-230D-A8F9-7030EB4C69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67C7C8-CE4A-C3B5-FC22-74C1227DB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339E22-97B7-7839-ECE5-62EAFE85B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3EF0E-FEC9-4620-9C75-F17CAC4C808B}" type="datetime1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4FC59C-44E1-3E67-104F-8FDDE2CF2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B0B830-9256-55C1-841E-FC4F00F4B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74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42E81-FD93-BF4B-F2FD-4663C6181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122B4-983F-4714-4869-AC30D7DA1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05543D-E302-6D35-336A-6CB8A8AC0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B19C6B-5262-FEAC-8101-8D1C02C2E4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FBAECC-7B80-B981-5B36-D57912FA9C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8D2CA6-BAA6-37FB-5117-797A7CDEF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03BE-C5DA-4DC7-9D12-2ECDAA577AC9}" type="datetime1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CE4781-AB63-4A06-27A3-640483BA6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5E9DDD-99C6-116F-FB67-6CFCCD4F8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359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02715-1E89-A661-7CA0-495B8C943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85C8A1-53EE-F4B4-6010-CA1983842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F6F8-B8FD-4112-BA9E-B121F9C13CCD}" type="datetime1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C3E3D6-1DE1-A57F-544C-527E09290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2A4884-90F1-91E1-DA31-54F5627B1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750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BC1DAA-2D84-2A4A-0A36-997D21E0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84CD-C729-4EC5-B7F1-306D84C7B06E}" type="datetime1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FA5EF5-2BB0-3755-EB0A-DA73E68D2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57508-CBF1-3B02-35D1-32F01885C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061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22D24-0207-4962-C75F-65763B097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BFC48-BCF6-B84F-5E24-8FFB68A395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731C0-DBAB-7A8A-9E6D-2A0F0CC70D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D58C3A-B7F6-4592-DBA4-808D03518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69EF3-685A-4D4C-92A3-B30FF901B922}" type="datetime1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68E2C7-9BCC-B916-82FE-D0769F5E1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8B0EA3-0337-BE61-A004-97E8CA0FB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0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E4615-08B3-C74F-CA59-6DA3C13E1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7F2CF7-C94F-74D2-2804-1F02FE233F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EE9AC8-ACC6-88A8-752A-7B927FD954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76C95B-8648-EFE7-8C37-12C8FD74D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0798-64FB-43BE-86C2-D0A7F0CC0CB4}" type="datetime1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CD4492-1EAD-C3D2-6184-6292C8EE9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C815FD-EC6A-1058-44CD-EB6B42867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85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F04EAB-AF5C-0F20-B535-45D05B3A7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EEAF5-4C13-FD79-7B90-768CF1B3D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6D5ECA-54E8-6E5E-6144-6A59D3EB71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43734-53DC-4079-8C88-4A11292FD797}" type="datetime1">
              <a:rPr lang="zh-CN" altLang="en-US" smtClean="0"/>
              <a:t>2022/10/10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B1B4A-24BE-30D4-0442-F39F4319A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6BC1B-C546-613B-0DA4-AAE4810EFE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400D4-6F89-46F2-8518-2099AEDD09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956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3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chart" Target="../charts/chart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3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7" Type="http://schemas.openxmlformats.org/officeDocument/2006/relationships/image" Target="../media/image52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g"/><Relationship Id="rId5" Type="http://schemas.openxmlformats.org/officeDocument/2006/relationships/image" Target="../media/image50.jpg"/><Relationship Id="rId4" Type="http://schemas.openxmlformats.org/officeDocument/2006/relationships/image" Target="../media/image49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image" Target="../media/image17.jpeg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2.xml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15.png"/><Relationship Id="rId5" Type="http://schemas.openxmlformats.org/officeDocument/2006/relationships/diagramLayout" Target="../diagrams/layout2.xml"/><Relationship Id="rId10" Type="http://schemas.openxmlformats.org/officeDocument/2006/relationships/image" Target="../media/image14.png"/><Relationship Id="rId4" Type="http://schemas.openxmlformats.org/officeDocument/2006/relationships/diagramData" Target="../diagrams/data2.xml"/><Relationship Id="rId9" Type="http://schemas.openxmlformats.org/officeDocument/2006/relationships/image" Target="../media/image130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9EC75-950B-2DC3-5B6E-8FEF7D17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04" y="499480"/>
            <a:ext cx="11049191" cy="923474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b="1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Comparison of state of charge estimation methods based on Artificial Intelligence algorithms for lithium-ion batteries used in automotive applications</a:t>
            </a:r>
            <a:br>
              <a:rPr lang="zh-CN" altLang="zh-CN" sz="2400" kern="100" dirty="0">
                <a:effectLst/>
                <a:latin typeface="DengXian" panose="02010600030101010101" pitchFamily="2" charset="-122"/>
                <a:ea typeface="DengXian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2400" b="1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2400" kern="100" dirty="0">
              <a:effectLst/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Logo&#10;&#10;Description automatically generated">
            <a:extLst>
              <a:ext uri="{FF2B5EF4-FFF2-40B4-BE49-F238E27FC236}">
                <a16:creationId xmlns:a16="http://schemas.microsoft.com/office/drawing/2014/main" id="{31A7967C-BA7C-8A91-A258-F15FC5C63F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421" y="1943125"/>
            <a:ext cx="3433156" cy="34331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A25F2D-0912-9CA2-A487-37A7346FFC8B}"/>
              </a:ext>
            </a:extLst>
          </p:cNvPr>
          <p:cNvSpPr txBox="1"/>
          <p:nvPr/>
        </p:nvSpPr>
        <p:spPr>
          <a:xfrm>
            <a:off x="3048761" y="1485704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altLang="zh-CN" sz="1800" kern="100" dirty="0">
                <a:effectLst/>
                <a:latin typeface="Poppins Medium" panose="00000600000000000000" pitchFamily="2" charset="0"/>
                <a:ea typeface="DengXian" panose="02010600030101010101" pitchFamily="2" charset="-122"/>
                <a:cs typeface="Poppins Medium" panose="00000600000000000000" pitchFamily="2" charset="0"/>
              </a:rPr>
              <a:t>Master Degree in AUTOMOTIVE ENGINEERING</a:t>
            </a:r>
            <a:endParaRPr lang="zh-CN" altLang="zh-CN" sz="1050" kern="100" dirty="0">
              <a:effectLst/>
              <a:latin typeface="Poppins Medium" panose="00000600000000000000" pitchFamily="2" charset="0"/>
              <a:ea typeface="DengXian" panose="02010600030101010101" pitchFamily="2" charset="-122"/>
              <a:cs typeface="Poppins Medium" panose="000006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65FD13-23E8-168D-5743-66A094D18711}"/>
              </a:ext>
            </a:extLst>
          </p:cNvPr>
          <p:cNvSpPr txBox="1"/>
          <p:nvPr/>
        </p:nvSpPr>
        <p:spPr>
          <a:xfrm>
            <a:off x="3048761" y="1849443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kern="100" dirty="0">
                <a:effectLst/>
                <a:latin typeface="Poppins Medium" panose="00000600000000000000" pitchFamily="2" charset="0"/>
                <a:ea typeface="DengXian" panose="02010600030101010101" pitchFamily="2" charset="-122"/>
                <a:cs typeface="Poppins Medium" panose="00000600000000000000" pitchFamily="2" charset="0"/>
              </a:rPr>
              <a:t>Master Degree Thesis </a:t>
            </a:r>
            <a:endParaRPr lang="zh-CN" altLang="zh-CN" sz="1050" kern="100" dirty="0">
              <a:effectLst/>
              <a:latin typeface="Poppins Medium" panose="00000600000000000000" pitchFamily="2" charset="0"/>
              <a:ea typeface="DengXian" panose="02010600030101010101" pitchFamily="2" charset="-122"/>
              <a:cs typeface="Poppins Medium" panose="000006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0E878B-320E-0564-78E1-28B130783F92}"/>
              </a:ext>
            </a:extLst>
          </p:cNvPr>
          <p:cNvSpPr txBox="1"/>
          <p:nvPr/>
        </p:nvSpPr>
        <p:spPr>
          <a:xfrm>
            <a:off x="1776739" y="5123057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zh-CN" sz="1800" b="1" dirty="0" err="1">
                <a:effectLst/>
                <a:latin typeface="Poppins Medium" panose="00000600000000000000" pitchFamily="2" charset="0"/>
                <a:ea typeface="DengXian" panose="02010600030101010101" pitchFamily="2" charset="-122"/>
                <a:cs typeface="Poppins Medium" panose="00000600000000000000" pitchFamily="2" charset="0"/>
              </a:rPr>
              <a:t>Supervisors</a:t>
            </a:r>
            <a:r>
              <a:rPr lang="it-IT" altLang="zh-CN" b="1" dirty="0">
                <a:latin typeface="Poppins Medium" panose="00000600000000000000" pitchFamily="2" charset="0"/>
                <a:ea typeface="DengXian" panose="02010600030101010101" pitchFamily="2" charset="-122"/>
                <a:cs typeface="Poppins Medium" panose="00000600000000000000" pitchFamily="2" charset="0"/>
              </a:rPr>
              <a:t>:</a:t>
            </a:r>
            <a:r>
              <a:rPr lang="it-IT" altLang="zh-CN" sz="1800" b="1" dirty="0">
                <a:effectLst/>
                <a:latin typeface="Poppins Medium" panose="00000600000000000000" pitchFamily="2" charset="0"/>
                <a:ea typeface="DengXian" panose="02010600030101010101" pitchFamily="2" charset="-122"/>
                <a:cs typeface="Poppins Medium" panose="00000600000000000000" pitchFamily="2" charset="0"/>
              </a:rPr>
              <a:t> </a:t>
            </a:r>
            <a:endParaRPr lang="zh-CN" altLang="en-US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ED8FE4-85A5-C7C2-75F8-7B73F97BE8FD}"/>
              </a:ext>
            </a:extLst>
          </p:cNvPr>
          <p:cNvSpPr txBox="1"/>
          <p:nvPr/>
        </p:nvSpPr>
        <p:spPr>
          <a:xfrm>
            <a:off x="8049056" y="5123057"/>
            <a:ext cx="21352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88900" algn="just"/>
            <a:r>
              <a:rPr lang="it-IT" altLang="zh-CN" sz="1800" b="1" kern="100" dirty="0">
                <a:effectLst/>
                <a:latin typeface="Poppins Medium" panose="00000600000000000000" pitchFamily="2" charset="0"/>
                <a:ea typeface="DengXian" panose="02010600030101010101" pitchFamily="2" charset="-122"/>
                <a:cs typeface="Poppins Medium" panose="00000600000000000000" pitchFamily="2" charset="0"/>
              </a:rPr>
              <a:t>Candidate:</a:t>
            </a:r>
            <a:endParaRPr lang="zh-CN" altLang="zh-CN" sz="1200" kern="100" dirty="0">
              <a:effectLst/>
              <a:latin typeface="Poppins Medium" panose="00000600000000000000" pitchFamily="2" charset="0"/>
              <a:ea typeface="DengXian" panose="02010600030101010101" pitchFamily="2" charset="-122"/>
              <a:cs typeface="Poppins Medium" panose="000006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94B3E5-68D8-FDFC-0383-941F599D3421}"/>
              </a:ext>
            </a:extLst>
          </p:cNvPr>
          <p:cNvSpPr txBox="1"/>
          <p:nvPr/>
        </p:nvSpPr>
        <p:spPr>
          <a:xfrm>
            <a:off x="1864579" y="5494790"/>
            <a:ext cx="68488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88900" algn="just"/>
            <a:r>
              <a:rPr lang="it-IT" altLang="zh-CN" sz="1800" dirty="0">
                <a:effectLst/>
                <a:latin typeface="Poppins" panose="00000500000000000000" pitchFamily="2" charset="0"/>
                <a:ea typeface="DengXian" panose="02010600030101010101" pitchFamily="2" charset="-122"/>
                <a:cs typeface="Poppins" panose="00000500000000000000" pitchFamily="2" charset="0"/>
              </a:rPr>
              <a:t>Prof. </a:t>
            </a:r>
            <a:r>
              <a:rPr lang="it-IT" altLang="zh-CN" sz="1800" kern="100" dirty="0">
                <a:effectLst/>
                <a:latin typeface="Poppins" panose="00000500000000000000" pitchFamily="2" charset="0"/>
                <a:ea typeface="DengXian" panose="02010600030101010101" pitchFamily="2" charset="-122"/>
                <a:cs typeface="Poppins" panose="00000500000000000000" pitchFamily="2" charset="0"/>
              </a:rPr>
              <a:t>Angelo Bonfitto</a:t>
            </a:r>
            <a:endParaRPr lang="zh-CN" altLang="zh-CN" sz="1200" kern="100" dirty="0">
              <a:effectLst/>
              <a:latin typeface="Poppins" panose="00000500000000000000" pitchFamily="2" charset="0"/>
              <a:ea typeface="DengXian" panose="02010600030101010101" pitchFamily="2" charset="-122"/>
              <a:cs typeface="Poppins" panose="00000500000000000000" pitchFamily="2" charset="0"/>
            </a:endParaRPr>
          </a:p>
          <a:p>
            <a:pPr indent="88900" algn="just"/>
            <a:r>
              <a:rPr lang="it-IT" altLang="zh-CN" dirty="0">
                <a:latin typeface="Poppins" panose="00000500000000000000" pitchFamily="2" charset="0"/>
                <a:ea typeface="DengXian" panose="02010600030101010101" pitchFamily="2" charset="-122"/>
                <a:cs typeface="Poppins" panose="00000500000000000000" pitchFamily="2" charset="0"/>
              </a:rPr>
              <a:t>In</a:t>
            </a:r>
            <a:r>
              <a:rPr lang="en-US" altLang="zh-CN" dirty="0">
                <a:latin typeface="Poppins" panose="00000500000000000000" pitchFamily="2" charset="0"/>
                <a:ea typeface="DengXian" panose="02010600030101010101" pitchFamily="2" charset="-122"/>
                <a:cs typeface="Poppins" panose="00000500000000000000" pitchFamily="2" charset="0"/>
              </a:rPr>
              <a:t>g</a:t>
            </a:r>
            <a:r>
              <a:rPr lang="it-IT" altLang="zh-CN" sz="1800" dirty="0">
                <a:effectLst/>
                <a:latin typeface="Poppins" panose="00000500000000000000" pitchFamily="2" charset="0"/>
                <a:ea typeface="DengXian" panose="02010600030101010101" pitchFamily="2" charset="-122"/>
                <a:cs typeface="Poppins" panose="00000500000000000000" pitchFamily="2" charset="0"/>
              </a:rPr>
              <a:t>. </a:t>
            </a:r>
            <a:r>
              <a:rPr lang="it-IT" altLang="zh-CN" sz="1800" kern="100" dirty="0">
                <a:effectLst/>
                <a:latin typeface="Poppins" panose="00000500000000000000" pitchFamily="2" charset="0"/>
                <a:ea typeface="DengXian" panose="02010600030101010101" pitchFamily="2" charset="-122"/>
                <a:cs typeface="Poppins" panose="00000500000000000000" pitchFamily="2" charset="0"/>
              </a:rPr>
              <a:t>Sara Luciani</a:t>
            </a:r>
            <a:endParaRPr lang="zh-CN" altLang="zh-CN" sz="1200" kern="100" dirty="0">
              <a:effectLst/>
              <a:latin typeface="Poppins" panose="00000500000000000000" pitchFamily="2" charset="0"/>
              <a:ea typeface="DengXian" panose="02010600030101010101" pitchFamily="2" charset="-122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44F6D3-3FCD-8FAF-4AD1-127D3C265ED2}"/>
              </a:ext>
            </a:extLst>
          </p:cNvPr>
          <p:cNvSpPr txBox="1"/>
          <p:nvPr/>
        </p:nvSpPr>
        <p:spPr>
          <a:xfrm>
            <a:off x="8349580" y="5448623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zh-CN" sz="1800" kern="100" dirty="0">
                <a:effectLst/>
                <a:latin typeface="Poppins" panose="00000500000000000000" pitchFamily="2" charset="0"/>
                <a:ea typeface="DengXian" panose="02010600030101010101" pitchFamily="2" charset="-122"/>
                <a:cs typeface="Poppins" panose="00000500000000000000" pitchFamily="2" charset="0"/>
              </a:rPr>
              <a:t>Zhang </a:t>
            </a:r>
            <a:r>
              <a:rPr lang="it-IT" altLang="zh-CN" sz="1800" kern="100" dirty="0" err="1">
                <a:effectLst/>
                <a:latin typeface="Poppins" panose="00000500000000000000" pitchFamily="2" charset="0"/>
                <a:ea typeface="DengXian" panose="02010600030101010101" pitchFamily="2" charset="-122"/>
                <a:cs typeface="Poppins" panose="00000500000000000000" pitchFamily="2" charset="0"/>
              </a:rPr>
              <a:t>Mingyuan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1598864-E2DB-8B27-3F8A-4A6A33EE2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942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91"/>
    </mc:Choice>
    <mc:Fallback xmlns="">
      <p:transition spd="slow" advTm="1769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E63C21-F5B4-4A76-1B21-AA606C4E5CF6}"/>
              </a:ext>
            </a:extLst>
          </p:cNvPr>
          <p:cNvSpPr txBox="1"/>
          <p:nvPr/>
        </p:nvSpPr>
        <p:spPr>
          <a:xfrm>
            <a:off x="643467" y="321734"/>
            <a:ext cx="10905066" cy="1135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zh-CN" sz="3600" kern="1200" dirty="0">
                <a:solidFill>
                  <a:schemeClr val="tx1"/>
                </a:solidFill>
                <a:latin typeface="Poppins Medium" panose="00000600000000000000" pitchFamily="2" charset="0"/>
                <a:ea typeface="+mj-ea"/>
                <a:cs typeface="Poppins Medium" panose="00000600000000000000" pitchFamily="2" charset="0"/>
              </a:rPr>
              <a:t>Step 2: SOC estimation considering SOH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467BB9-FC37-E94E-69CF-D801C23CE923}"/>
              </a:ext>
            </a:extLst>
          </p:cNvPr>
          <p:cNvSpPr txBox="1"/>
          <p:nvPr/>
        </p:nvSpPr>
        <p:spPr>
          <a:xfrm>
            <a:off x="1341409" y="2024396"/>
            <a:ext cx="9811375" cy="41458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In the second step, a new dataset measured by LIM is used for the second attempt, which consists of many different working phases.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CN" sz="2400" dirty="0">
              <a:solidFill>
                <a:srgbClr val="7030A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The best performance network (NARX) and its structure are chosen from the previous step.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75" name="Isosceles Triangle 74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AutoShape 2">
            <a:extLst>
              <a:ext uri="{FF2B5EF4-FFF2-40B4-BE49-F238E27FC236}">
                <a16:creationId xmlns:a16="http://schemas.microsoft.com/office/drawing/2014/main" id="{B0C41CCB-0308-7E46-3E6A-EBA8271216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A7D99E6F-299B-0BE8-CEE3-E853B06094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5E33636-FD87-D513-17A3-59F0616A0876}"/>
              </a:ext>
            </a:extLst>
          </p:cNvPr>
          <p:cNvSpPr txBox="1"/>
          <p:nvPr/>
        </p:nvSpPr>
        <p:spPr>
          <a:xfrm>
            <a:off x="2294383" y="1568159"/>
            <a:ext cx="6506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The battery we used for sampling data</a:t>
            </a:r>
            <a:endParaRPr lang="zh-CN" altLang="en-US" sz="2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箭头: 右 8">
            <a:extLst>
              <a:ext uri="{FF2B5EF4-FFF2-40B4-BE49-F238E27FC236}">
                <a16:creationId xmlns:a16="http://schemas.microsoft.com/office/drawing/2014/main" id="{819D8AC7-84C4-C841-A78F-DD5038534ED4}"/>
              </a:ext>
            </a:extLst>
          </p:cNvPr>
          <p:cNvSpPr/>
          <p:nvPr/>
        </p:nvSpPr>
        <p:spPr>
          <a:xfrm rot="5400000">
            <a:off x="3616563" y="2371026"/>
            <a:ext cx="560439" cy="3693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 descr="Sony Murata US18650 VTC6 3,7V 3000 mAh 35A flat top lito ricaricabile –  Battery Atom – Vendita batterie ricaricabili – Vendita battery pack prezzo">
            <a:extLst>
              <a:ext uri="{FF2B5EF4-FFF2-40B4-BE49-F238E27FC236}">
                <a16:creationId xmlns:a16="http://schemas.microsoft.com/office/drawing/2014/main" id="{1B5EA51E-E8E9-5F2C-CDD2-75B9B7BA4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679" y="2852872"/>
            <a:ext cx="2741009" cy="274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 descr="表格&#10;&#10;描述已自动生成">
            <a:extLst>
              <a:ext uri="{FF2B5EF4-FFF2-40B4-BE49-F238E27FC236}">
                <a16:creationId xmlns:a16="http://schemas.microsoft.com/office/drawing/2014/main" id="{BB087448-2546-C884-BA86-D6E1C79A51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688" y="3000202"/>
            <a:ext cx="3948041" cy="2364363"/>
          </a:xfrm>
          <a:prstGeom prst="rect">
            <a:avLst/>
          </a:prstGeom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5D4E490-A59C-E24E-328A-979E7D1F3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D6DA5941-B6B7-5A76-0DFD-E0ECFDA924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340868" y="1618495"/>
            <a:ext cx="7629001" cy="45700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128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32"/>
    </mc:Choice>
    <mc:Fallback xmlns="">
      <p:transition spd="slow" advTm="259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96296E-6 L 0.84375 0.0173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88" y="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  <p:bldP spid="8" grpId="0"/>
      <p:bldP spid="8" grpId="1"/>
      <p:bldP spid="9" grpId="0" animBg="1"/>
      <p:bldP spid="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0E98FEF-6BEB-290C-B4BA-63F545BDC0B4}"/>
              </a:ext>
            </a:extLst>
          </p:cNvPr>
          <p:cNvSpPr txBox="1"/>
          <p:nvPr/>
        </p:nvSpPr>
        <p:spPr>
          <a:xfrm>
            <a:off x="7853902" y="493248"/>
            <a:ext cx="2635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Poppins" panose="00000500000000000000" pitchFamily="2" charset="0"/>
                <a:cs typeface="Poppins" panose="00000500000000000000" pitchFamily="2" charset="0"/>
              </a:rPr>
              <a:t>Battery test plan details</a:t>
            </a:r>
            <a:endParaRPr lang="zh-CN" alt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C199CBB-806A-8203-6968-EE1B436AB4F0}"/>
              </a:ext>
            </a:extLst>
          </p:cNvPr>
          <p:cNvSpPr/>
          <p:nvPr/>
        </p:nvSpPr>
        <p:spPr>
          <a:xfrm>
            <a:off x="3617523" y="6318046"/>
            <a:ext cx="870155" cy="266783"/>
          </a:xfrm>
          <a:prstGeom prst="rect">
            <a:avLst/>
          </a:prstGeom>
          <a:solidFill>
            <a:srgbClr val="D3ED94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F924A28-82BC-2F18-A28F-EB33410F751D}"/>
              </a:ext>
            </a:extLst>
          </p:cNvPr>
          <p:cNvSpPr txBox="1"/>
          <p:nvPr/>
        </p:nvSpPr>
        <p:spPr>
          <a:xfrm>
            <a:off x="4440244" y="6266772"/>
            <a:ext cx="1818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Poppins" panose="00000500000000000000" pitchFamily="2" charset="0"/>
                <a:cs typeface="Poppins" panose="00000500000000000000" pitchFamily="2" charset="0"/>
              </a:rPr>
              <a:t>Training data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C645277-01B6-62EE-3E90-5A39E6131F89}"/>
              </a:ext>
            </a:extLst>
          </p:cNvPr>
          <p:cNvSpPr/>
          <p:nvPr/>
        </p:nvSpPr>
        <p:spPr>
          <a:xfrm>
            <a:off x="6282928" y="6324409"/>
            <a:ext cx="855406" cy="266783"/>
          </a:xfrm>
          <a:prstGeom prst="rect">
            <a:avLst/>
          </a:prstGeom>
          <a:solidFill>
            <a:srgbClr val="FFCB99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2BBD714-AC1C-7BE5-2BC8-7D9DF153ECE7}"/>
              </a:ext>
            </a:extLst>
          </p:cNvPr>
          <p:cNvSpPr txBox="1"/>
          <p:nvPr/>
        </p:nvSpPr>
        <p:spPr>
          <a:xfrm>
            <a:off x="7114617" y="6266772"/>
            <a:ext cx="181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Poppins" panose="00000500000000000000" pitchFamily="2" charset="0"/>
                <a:cs typeface="Poppins" panose="00000500000000000000" pitchFamily="2" charset="0"/>
              </a:rPr>
              <a:t>Testing data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E52D572-FD07-27E2-643F-0621A032889D}"/>
              </a:ext>
            </a:extLst>
          </p:cNvPr>
          <p:cNvSpPr txBox="1"/>
          <p:nvPr/>
        </p:nvSpPr>
        <p:spPr>
          <a:xfrm>
            <a:off x="274980" y="163035"/>
            <a:ext cx="7662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Poppins Medium" panose="00000600000000000000" pitchFamily="2" charset="0"/>
                <a:cs typeface="Poppins Medium" panose="00000600000000000000" pitchFamily="2" charset="0"/>
              </a:rPr>
              <a:t>Dataset measurement and introduction</a:t>
            </a:r>
            <a:endParaRPr lang="zh-CN" altLang="en-US" sz="2800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0E4EBFE-5DE5-6E5D-2401-63CBACDCA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12" name="图片 11" descr="图示&#10;&#10;描述已自动生成">
            <a:extLst>
              <a:ext uri="{FF2B5EF4-FFF2-40B4-BE49-F238E27FC236}">
                <a16:creationId xmlns:a16="http://schemas.microsoft.com/office/drawing/2014/main" id="{B71C6147-5F56-0FF0-8EA8-EF751BBE7B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80" y="781336"/>
            <a:ext cx="10834885" cy="5390355"/>
          </a:xfrm>
          <a:prstGeom prst="rect">
            <a:avLst/>
          </a:prstGeom>
        </p:spPr>
      </p:pic>
      <p:sp>
        <p:nvSpPr>
          <p:cNvPr id="10" name="矩形: 圆角 9">
            <a:extLst>
              <a:ext uri="{FF2B5EF4-FFF2-40B4-BE49-F238E27FC236}">
                <a16:creationId xmlns:a16="http://schemas.microsoft.com/office/drawing/2014/main" id="{3A00E80A-BA2E-0DB3-CCD6-2285931BC6C3}"/>
              </a:ext>
            </a:extLst>
          </p:cNvPr>
          <p:cNvSpPr/>
          <p:nvPr/>
        </p:nvSpPr>
        <p:spPr>
          <a:xfrm>
            <a:off x="1483569" y="1604864"/>
            <a:ext cx="1688840" cy="55050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 start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205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228"/>
    </mc:Choice>
    <mc:Fallback xmlns="">
      <p:transition spd="slow" advTm="362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/>
      <p:bldP spid="8" grpId="0" animBg="1"/>
      <p:bldP spid="9" grpId="0"/>
      <p:bldP spid="3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3B9DCA-7A66-A112-CC49-3E61DDAAFBAD}"/>
              </a:ext>
            </a:extLst>
          </p:cNvPr>
          <p:cNvSpPr txBox="1"/>
          <p:nvPr/>
        </p:nvSpPr>
        <p:spPr>
          <a:xfrm>
            <a:off x="200907" y="178865"/>
            <a:ext cx="11466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Poppins Medium" panose="00000600000000000000" pitchFamily="2" charset="0"/>
                <a:cs typeface="Poppins Medium" panose="00000600000000000000" pitchFamily="2" charset="0"/>
              </a:rPr>
              <a:t>Best solution </a:t>
            </a:r>
            <a:r>
              <a:rPr lang="it-IT" altLang="zh-CN" sz="2800" dirty="0">
                <a:latin typeface="Poppins" panose="00000500000000000000" pitchFamily="2" charset="0"/>
                <a:cs typeface="Poppins" panose="00000500000000000000" pitchFamily="2" charset="0"/>
              </a:rPr>
              <a:t>:</a:t>
            </a:r>
            <a:endParaRPr lang="zh-CN" altLang="en-US" sz="28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C5CB78-1BF6-8719-31CA-B9BFDDE78B85}"/>
              </a:ext>
            </a:extLst>
          </p:cNvPr>
          <p:cNvSpPr txBox="1"/>
          <p:nvPr/>
        </p:nvSpPr>
        <p:spPr>
          <a:xfrm>
            <a:off x="1188334" y="1236643"/>
            <a:ext cx="2724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zh-CN" dirty="0">
                <a:latin typeface="Poppins" panose="00000500000000000000" pitchFamily="2" charset="0"/>
                <a:cs typeface="Poppins" panose="00000500000000000000" pitchFamily="2" charset="0"/>
              </a:rPr>
              <a:t>Training with </a:t>
            </a:r>
          </a:p>
          <a:p>
            <a:r>
              <a:rPr lang="it-IT" altLang="zh-CN" dirty="0">
                <a:latin typeface="Poppins" panose="00000500000000000000" pitchFamily="2" charset="0"/>
                <a:cs typeface="Poppins" panose="00000500000000000000" pitchFamily="2" charset="0"/>
              </a:rPr>
              <a:t>1° </a:t>
            </a:r>
            <a:r>
              <a:rPr lang="it-IT" altLang="zh-CN" dirty="0" err="1">
                <a:latin typeface="Poppins" panose="00000500000000000000" pitchFamily="2" charset="0"/>
                <a:cs typeface="Poppins" panose="00000500000000000000" pitchFamily="2" charset="0"/>
              </a:rPr>
              <a:t>battery</a:t>
            </a:r>
            <a:r>
              <a:rPr lang="it-IT" altLang="zh-CN" dirty="0">
                <a:latin typeface="Poppins" panose="00000500000000000000" pitchFamily="2" charset="0"/>
                <a:cs typeface="Poppins" panose="00000500000000000000" pitchFamily="2" charset="0"/>
              </a:rPr>
              <a:t> :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F80488-06AF-DC3F-16F1-2410257CB534}"/>
              </a:ext>
            </a:extLst>
          </p:cNvPr>
          <p:cNvSpPr txBox="1"/>
          <p:nvPr/>
        </p:nvSpPr>
        <p:spPr>
          <a:xfrm>
            <a:off x="1183632" y="4018640"/>
            <a:ext cx="3006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zh-CN" dirty="0">
                <a:latin typeface="Poppins" panose="00000500000000000000" pitchFamily="2" charset="0"/>
                <a:cs typeface="Poppins" panose="00000500000000000000" pitchFamily="2" charset="0"/>
              </a:rPr>
              <a:t>Testing with </a:t>
            </a:r>
          </a:p>
          <a:p>
            <a:r>
              <a:rPr lang="it-IT" altLang="zh-CN" dirty="0">
                <a:latin typeface="Poppins" panose="00000500000000000000" pitchFamily="2" charset="0"/>
                <a:cs typeface="Poppins" panose="00000500000000000000" pitchFamily="2" charset="0"/>
              </a:rPr>
              <a:t>3° </a:t>
            </a:r>
            <a:r>
              <a:rPr lang="it-IT" altLang="zh-CN" dirty="0" err="1">
                <a:latin typeface="Poppins" panose="00000500000000000000" pitchFamily="2" charset="0"/>
                <a:cs typeface="Poppins" panose="00000500000000000000" pitchFamily="2" charset="0"/>
              </a:rPr>
              <a:t>battery</a:t>
            </a:r>
            <a:r>
              <a:rPr lang="it-IT" altLang="zh-CN" dirty="0">
                <a:latin typeface="Poppins" panose="00000500000000000000" pitchFamily="2" charset="0"/>
                <a:cs typeface="Poppins" panose="00000500000000000000" pitchFamily="2" charset="0"/>
              </a:rPr>
              <a:t> :</a:t>
            </a:r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E8BE009-2462-9D62-F39E-AF5DA1AEBD35}"/>
              </a:ext>
            </a:extLst>
          </p:cNvPr>
          <p:cNvSpPr/>
          <p:nvPr/>
        </p:nvSpPr>
        <p:spPr>
          <a:xfrm>
            <a:off x="258951" y="1426416"/>
            <a:ext cx="870155" cy="2667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E1264A2-72CC-3813-8A9D-4F89FA8CA69C}"/>
              </a:ext>
            </a:extLst>
          </p:cNvPr>
          <p:cNvSpPr/>
          <p:nvPr/>
        </p:nvSpPr>
        <p:spPr>
          <a:xfrm>
            <a:off x="258951" y="4208413"/>
            <a:ext cx="855406" cy="2667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6194E0D-52DD-9536-6464-D12753609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358BA7B-A006-D50A-1AE0-852C91154E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900" y="1004518"/>
            <a:ext cx="5149826" cy="270242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EF2F38F6-248A-B3D8-8C1E-452000B85D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9900" y="3849538"/>
            <a:ext cx="5149826" cy="26651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6474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131"/>
    </mc:Choice>
    <mc:Fallback xmlns="">
      <p:transition spd="slow" advTm="341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9" descr="图示&#10;&#10;描述已自动生成">
            <a:extLst>
              <a:ext uri="{FF2B5EF4-FFF2-40B4-BE49-F238E27FC236}">
                <a16:creationId xmlns:a16="http://schemas.microsoft.com/office/drawing/2014/main" id="{6E2705D5-2CAE-32E3-B56B-E2D8753039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176" y="614363"/>
            <a:ext cx="8160296" cy="6005584"/>
          </a:xfr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510B4BF6-D3D3-C3C1-B377-F1D5199D2EC3}"/>
              </a:ext>
            </a:extLst>
          </p:cNvPr>
          <p:cNvSpPr txBox="1"/>
          <p:nvPr/>
        </p:nvSpPr>
        <p:spPr>
          <a:xfrm>
            <a:off x="379864" y="29588"/>
            <a:ext cx="48849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Poppins Medium" panose="00000600000000000000" pitchFamily="2" charset="0"/>
                <a:cs typeface="Poppins Medium" panose="00000600000000000000" pitchFamily="2" charset="0"/>
              </a:rPr>
              <a:t>Training and Testing</a:t>
            </a:r>
            <a:endParaRPr lang="zh-CN" altLang="en-US" sz="3200" b="1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B0155D2-3F9B-1D3F-3506-9FD233D27DA8}"/>
              </a:ext>
            </a:extLst>
          </p:cNvPr>
          <p:cNvSpPr/>
          <p:nvPr/>
        </p:nvSpPr>
        <p:spPr>
          <a:xfrm>
            <a:off x="3717235" y="2146852"/>
            <a:ext cx="1490869" cy="75537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18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Training data</a:t>
            </a:r>
            <a:endParaRPr lang="zh-CN" alt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781E31C-85D8-CA95-C5EF-B12FB9152A66}"/>
              </a:ext>
            </a:extLst>
          </p:cNvPr>
          <p:cNvSpPr/>
          <p:nvPr/>
        </p:nvSpPr>
        <p:spPr>
          <a:xfrm>
            <a:off x="3773933" y="3511338"/>
            <a:ext cx="1483120" cy="7553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Testing data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66BEB431-A22E-7EAD-744A-40F80439752D}"/>
              </a:ext>
            </a:extLst>
          </p:cNvPr>
          <p:cNvSpPr/>
          <p:nvPr/>
        </p:nvSpPr>
        <p:spPr>
          <a:xfrm>
            <a:off x="2723323" y="621053"/>
            <a:ext cx="2842591" cy="136352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Take the best NARX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D11473D-B3A3-257E-36CD-2779F69695DA}"/>
              </a:ext>
            </a:extLst>
          </p:cNvPr>
          <p:cNvSpPr/>
          <p:nvPr/>
        </p:nvSpPr>
        <p:spPr>
          <a:xfrm>
            <a:off x="1740176" y="2832652"/>
            <a:ext cx="1490869" cy="7553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New battery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8876C16-C436-91B7-765F-642859D08E0C}"/>
              </a:ext>
            </a:extLst>
          </p:cNvPr>
          <p:cNvSpPr/>
          <p:nvPr/>
        </p:nvSpPr>
        <p:spPr>
          <a:xfrm>
            <a:off x="6728790" y="923520"/>
            <a:ext cx="1650099" cy="75599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latin typeface="Poppins" panose="00000500000000000000" pitchFamily="2" charset="0"/>
                <a:cs typeface="Poppins" panose="00000500000000000000" pitchFamily="2" charset="0"/>
              </a:rPr>
              <a:t>Configure the best NARX</a:t>
            </a:r>
            <a:endParaRPr lang="zh-CN" altLang="en-US" sz="1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31017395-4CA8-84D8-7473-325FB3027BFE}"/>
              </a:ext>
            </a:extLst>
          </p:cNvPr>
          <p:cNvSpPr/>
          <p:nvPr/>
        </p:nvSpPr>
        <p:spPr>
          <a:xfrm>
            <a:off x="3012125" y="1826235"/>
            <a:ext cx="5107577" cy="320552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Best NARX configuration:</a:t>
            </a:r>
          </a:p>
          <a:p>
            <a:pPr algn="ctr"/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Learning rate: 0.01</a:t>
            </a:r>
          </a:p>
          <a:p>
            <a:pPr algn="ctr"/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Epochs:3000</a:t>
            </a:r>
          </a:p>
          <a:p>
            <a:pPr algn="ctr"/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Activation functions: </a:t>
            </a:r>
            <a:r>
              <a:rPr lang="en-US" altLang="zh-CN" sz="2000" dirty="0" err="1">
                <a:latin typeface="Poppins" panose="00000500000000000000" pitchFamily="2" charset="0"/>
                <a:cs typeface="Poppins" panose="00000500000000000000" pitchFamily="2" charset="0"/>
              </a:rPr>
              <a:t>Tanh,Purelinear</a:t>
            </a:r>
            <a:endParaRPr lang="en-US" altLang="zh-CN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Number of neurons: 15-20</a:t>
            </a:r>
          </a:p>
          <a:p>
            <a:pPr algn="ctr"/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Input delay: 0:1 </a:t>
            </a:r>
          </a:p>
          <a:p>
            <a:pPr algn="ctr"/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Feedback delay: 1</a:t>
            </a:r>
          </a:p>
          <a:p>
            <a:pPr algn="ctr"/>
            <a:endParaRPr lang="zh-CN" alt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C613E86-7AC3-068C-8C89-F41541643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A359AEF5-5F18-BAF3-16F4-1766A58EDACB}"/>
              </a:ext>
            </a:extLst>
          </p:cNvPr>
          <p:cNvSpPr/>
          <p:nvPr/>
        </p:nvSpPr>
        <p:spPr>
          <a:xfrm>
            <a:off x="5346551" y="1904103"/>
            <a:ext cx="4464423" cy="4817371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254DE3E-F866-9782-5860-7E747EA7334C}"/>
              </a:ext>
            </a:extLst>
          </p:cNvPr>
          <p:cNvSpPr txBox="1"/>
          <p:nvPr/>
        </p:nvSpPr>
        <p:spPr>
          <a:xfrm>
            <a:off x="9847225" y="2345166"/>
            <a:ext cx="161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Remains the same!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951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22"/>
    </mc:Choice>
    <mc:Fallback xmlns="">
      <p:transition spd="slow" advTm="242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16" grpId="0" animBg="1"/>
      <p:bldP spid="17" grpId="0" animBg="1"/>
      <p:bldP spid="20" grpId="0" animBg="1"/>
      <p:bldP spid="20" grpId="1" animBg="1"/>
      <p:bldP spid="3" grpId="0" animBg="1"/>
      <p:bldP spid="3" grpId="1" animBg="1"/>
      <p:bldP spid="4" grpId="0"/>
      <p:bldP spid="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4129A3-A9DA-82E3-DC7E-4E44C4013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295" y="573460"/>
            <a:ext cx="4197605" cy="448692"/>
          </a:xfrm>
        </p:spPr>
        <p:txBody>
          <a:bodyPr>
            <a:noAutofit/>
          </a:bodyPr>
          <a:lstStyle/>
          <a:p>
            <a:r>
              <a:rPr lang="en-US" altLang="zh-CN" sz="1800" dirty="0">
                <a:latin typeface="Poppins" panose="00000500000000000000" pitchFamily="2" charset="0"/>
                <a:cs typeface="Poppins" panose="00000500000000000000" pitchFamily="2" charset="0"/>
              </a:rPr>
              <a:t>55 cycles divided into </a:t>
            </a:r>
            <a:r>
              <a:rPr lang="en-US" altLang="zh-CN" sz="1800" dirty="0">
                <a:solidFill>
                  <a:schemeClr val="accent5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</a:t>
            </a:r>
            <a:r>
              <a:rPr lang="en-US" altLang="zh-CN" sz="1800" dirty="0">
                <a:latin typeface="Poppins" panose="00000500000000000000" pitchFamily="2" charset="0"/>
                <a:cs typeface="Poppins" panose="00000500000000000000" pitchFamily="2" charset="0"/>
              </a:rPr>
              <a:t> classes:</a:t>
            </a:r>
            <a:endParaRPr lang="zh-CN" altLang="en-US" sz="18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CF7211D-C1B8-16B0-F9A2-4F49D80C6126}"/>
              </a:ext>
            </a:extLst>
          </p:cNvPr>
          <p:cNvSpPr txBox="1">
            <a:spLocks/>
          </p:cNvSpPr>
          <p:nvPr/>
        </p:nvSpPr>
        <p:spPr>
          <a:xfrm>
            <a:off x="463295" y="2389138"/>
            <a:ext cx="4100956" cy="305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>
                <a:latin typeface="Poppins" panose="00000500000000000000" pitchFamily="2" charset="0"/>
                <a:cs typeface="Poppins" panose="00000500000000000000" pitchFamily="2" charset="0"/>
              </a:rPr>
              <a:t>55 cycles divided into </a:t>
            </a:r>
            <a:r>
              <a:rPr lang="en-US" altLang="zh-CN" sz="1800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5</a:t>
            </a:r>
            <a:r>
              <a:rPr lang="en-US" altLang="zh-CN" sz="1800" dirty="0">
                <a:latin typeface="Poppins" panose="00000500000000000000" pitchFamily="2" charset="0"/>
                <a:cs typeface="Poppins" panose="00000500000000000000" pitchFamily="2" charset="0"/>
              </a:rPr>
              <a:t> classes:</a:t>
            </a:r>
            <a:endParaRPr lang="zh-CN" altLang="en-US" sz="18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3686CE-6FA3-FE09-F6D4-5ACBB216A978}"/>
              </a:ext>
            </a:extLst>
          </p:cNvPr>
          <p:cNvSpPr txBox="1">
            <a:spLocks/>
          </p:cNvSpPr>
          <p:nvPr/>
        </p:nvSpPr>
        <p:spPr>
          <a:xfrm>
            <a:off x="463295" y="5411441"/>
            <a:ext cx="7234572" cy="448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>
                <a:latin typeface="Poppins" panose="00000500000000000000" pitchFamily="2" charset="0"/>
                <a:cs typeface="Poppins" panose="00000500000000000000" pitchFamily="2" charset="0"/>
              </a:rPr>
              <a:t>55 cycles with </a:t>
            </a:r>
            <a:r>
              <a:rPr lang="en-US" altLang="zh-CN" sz="18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only one </a:t>
            </a:r>
            <a:r>
              <a:rPr lang="en-US" altLang="zh-CN" sz="1800" dirty="0">
                <a:latin typeface="Poppins" panose="00000500000000000000" pitchFamily="2" charset="0"/>
                <a:cs typeface="Poppins" panose="00000500000000000000" pitchFamily="2" charset="0"/>
              </a:rPr>
              <a:t>class and an additional SOH input:</a:t>
            </a:r>
            <a:endParaRPr lang="zh-CN" altLang="en-US" sz="18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398359-9F7F-6826-68AD-DBB999EEFF0E}"/>
              </a:ext>
            </a:extLst>
          </p:cNvPr>
          <p:cNvSpPr txBox="1"/>
          <p:nvPr/>
        </p:nvSpPr>
        <p:spPr>
          <a:xfrm>
            <a:off x="5274928" y="5868661"/>
            <a:ext cx="19719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solidFill>
                  <a:srgbClr val="59595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Class</a:t>
            </a:r>
            <a:endParaRPr lang="zh-CN" altLang="en-US" sz="1500" dirty="0">
              <a:solidFill>
                <a:srgbClr val="59595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5" name="图表 4">
            <a:extLst>
              <a:ext uri="{FF2B5EF4-FFF2-40B4-BE49-F238E27FC236}">
                <a16:creationId xmlns:a16="http://schemas.microsoft.com/office/drawing/2014/main" id="{C4CD784D-1BE2-8427-2BC8-B25D5B0820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0094417"/>
              </p:ext>
            </p:extLst>
          </p:nvPr>
        </p:nvGraphicFramePr>
        <p:xfrm>
          <a:off x="5502928" y="485823"/>
          <a:ext cx="4300653" cy="2018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图表 10">
            <a:extLst>
              <a:ext uri="{FF2B5EF4-FFF2-40B4-BE49-F238E27FC236}">
                <a16:creationId xmlns:a16="http://schemas.microsoft.com/office/drawing/2014/main" id="{EFBE978F-2441-B845-1D89-BDA519BCF6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1622031"/>
              </p:ext>
            </p:extLst>
          </p:nvPr>
        </p:nvGraphicFramePr>
        <p:xfrm>
          <a:off x="6917073" y="5865090"/>
          <a:ext cx="2886508" cy="827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8565B08B-E05F-017D-4050-B45428E9B3A9}"/>
              </a:ext>
            </a:extLst>
          </p:cNvPr>
          <p:cNvSpPr txBox="1">
            <a:spLocks/>
          </p:cNvSpPr>
          <p:nvPr/>
        </p:nvSpPr>
        <p:spPr>
          <a:xfrm>
            <a:off x="323188" y="97965"/>
            <a:ext cx="4655211" cy="4486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latin typeface="Poppins Medium" panose="00000600000000000000" pitchFamily="2" charset="0"/>
                <a:cs typeface="Poppins Medium" panose="00000600000000000000" pitchFamily="2" charset="0"/>
              </a:rPr>
              <a:t>Results comparison</a:t>
            </a:r>
            <a:endParaRPr lang="zh-CN" altLang="en-US" sz="3200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graphicFrame>
        <p:nvGraphicFramePr>
          <p:cNvPr id="14" name="图表 13">
            <a:extLst>
              <a:ext uri="{FF2B5EF4-FFF2-40B4-BE49-F238E27FC236}">
                <a16:creationId xmlns:a16="http://schemas.microsoft.com/office/drawing/2014/main" id="{EB0807BF-657B-4EE3-4651-808249B0A5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0609374"/>
              </p:ext>
            </p:extLst>
          </p:nvPr>
        </p:nvGraphicFramePr>
        <p:xfrm>
          <a:off x="5233571" y="2566801"/>
          <a:ext cx="4351582" cy="2911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图表 14">
            <a:extLst>
              <a:ext uri="{FF2B5EF4-FFF2-40B4-BE49-F238E27FC236}">
                <a16:creationId xmlns:a16="http://schemas.microsoft.com/office/drawing/2014/main" id="{EFBE978F-2441-B845-1D89-BDA519BCF6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2490461"/>
              </p:ext>
            </p:extLst>
          </p:nvPr>
        </p:nvGraphicFramePr>
        <p:xfrm>
          <a:off x="5906259" y="5728722"/>
          <a:ext cx="3774572" cy="984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819AC35-076D-D7D3-6243-11CA08A6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14</a:t>
            </a:fld>
            <a:endParaRPr lang="zh-CN" altLang="en-US"/>
          </a:p>
        </p:txBody>
      </p:sp>
      <p:graphicFrame>
        <p:nvGraphicFramePr>
          <p:cNvPr id="17" name="图表 16">
            <a:extLst>
              <a:ext uri="{FF2B5EF4-FFF2-40B4-BE49-F238E27FC236}">
                <a16:creationId xmlns:a16="http://schemas.microsoft.com/office/drawing/2014/main" id="{C4CD784D-1BE2-8427-2BC8-B25D5B0820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3171627"/>
              </p:ext>
            </p:extLst>
          </p:nvPr>
        </p:nvGraphicFramePr>
        <p:xfrm>
          <a:off x="5233571" y="331113"/>
          <a:ext cx="4351582" cy="2246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" name="表格 18">
            <a:extLst>
              <a:ext uri="{FF2B5EF4-FFF2-40B4-BE49-F238E27FC236}">
                <a16:creationId xmlns:a16="http://schemas.microsoft.com/office/drawing/2014/main" id="{97DEEC8B-F7E4-E97B-EEF6-BF5F8CE8AB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781520"/>
              </p:ext>
            </p:extLst>
          </p:nvPr>
        </p:nvGraphicFramePr>
        <p:xfrm>
          <a:off x="662925" y="979771"/>
          <a:ext cx="4612003" cy="1554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7577">
                  <a:extLst>
                    <a:ext uri="{9D8B030D-6E8A-4147-A177-3AD203B41FA5}">
                      <a16:colId xmlns:a16="http://schemas.microsoft.com/office/drawing/2014/main" val="1823257137"/>
                    </a:ext>
                  </a:extLst>
                </a:gridCol>
                <a:gridCol w="1358778">
                  <a:extLst>
                    <a:ext uri="{9D8B030D-6E8A-4147-A177-3AD203B41FA5}">
                      <a16:colId xmlns:a16="http://schemas.microsoft.com/office/drawing/2014/main" val="3707246739"/>
                    </a:ext>
                  </a:extLst>
                </a:gridCol>
                <a:gridCol w="2145648">
                  <a:extLst>
                    <a:ext uri="{9D8B030D-6E8A-4147-A177-3AD203B41FA5}">
                      <a16:colId xmlns:a16="http://schemas.microsoft.com/office/drawing/2014/main" val="740546574"/>
                    </a:ext>
                  </a:extLst>
                </a:gridCol>
              </a:tblGrid>
              <a:tr h="44252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>
                          <a:solidFill>
                            <a:schemeClr val="accent5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Class 1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>
                          <a:solidFill>
                            <a:schemeClr val="accent5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1-17 Cycles 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accent5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SOH: 100%~95%</a:t>
                      </a:r>
                    </a:p>
                    <a:p>
                      <a:pPr algn="l"/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3373911"/>
                  </a:ext>
                </a:extLst>
              </a:tr>
              <a:tr h="44252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>
                          <a:solidFill>
                            <a:schemeClr val="accent5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Class 2 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>
                          <a:solidFill>
                            <a:schemeClr val="accent5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18-34 Cycles 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accent5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SOH: 95%-90%</a:t>
                      </a:r>
                    </a:p>
                    <a:p>
                      <a:pPr algn="l"/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46629782"/>
                  </a:ext>
                </a:extLst>
              </a:tr>
              <a:tr h="44252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>
                          <a:solidFill>
                            <a:schemeClr val="accent5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Class 3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>
                          <a:solidFill>
                            <a:schemeClr val="accent5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35-55 Cycles 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accent5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SOH: 90%-82%</a:t>
                      </a:r>
                    </a:p>
                    <a:p>
                      <a:pPr algn="l"/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78570785"/>
                  </a:ext>
                </a:extLst>
              </a:tr>
            </a:tbl>
          </a:graphicData>
        </a:graphic>
      </p:graphicFrame>
      <p:graphicFrame>
        <p:nvGraphicFramePr>
          <p:cNvPr id="19" name="表格 19">
            <a:extLst>
              <a:ext uri="{FF2B5EF4-FFF2-40B4-BE49-F238E27FC236}">
                <a16:creationId xmlns:a16="http://schemas.microsoft.com/office/drawing/2014/main" id="{23FCDDA9-E594-52F0-0F99-D52884A92E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712792"/>
              </p:ext>
            </p:extLst>
          </p:nvPr>
        </p:nvGraphicFramePr>
        <p:xfrm>
          <a:off x="662925" y="2787765"/>
          <a:ext cx="4447896" cy="2590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2365">
                  <a:extLst>
                    <a:ext uri="{9D8B030D-6E8A-4147-A177-3AD203B41FA5}">
                      <a16:colId xmlns:a16="http://schemas.microsoft.com/office/drawing/2014/main" val="4103966188"/>
                    </a:ext>
                  </a:extLst>
                </a:gridCol>
                <a:gridCol w="1381538">
                  <a:extLst>
                    <a:ext uri="{9D8B030D-6E8A-4147-A177-3AD203B41FA5}">
                      <a16:colId xmlns:a16="http://schemas.microsoft.com/office/drawing/2014/main" val="3934200457"/>
                    </a:ext>
                  </a:extLst>
                </a:gridCol>
                <a:gridCol w="1963993">
                  <a:extLst>
                    <a:ext uri="{9D8B030D-6E8A-4147-A177-3AD203B41FA5}">
                      <a16:colId xmlns:a16="http://schemas.microsoft.com/office/drawing/2014/main" val="2586242926"/>
                    </a:ext>
                  </a:extLst>
                </a:gridCol>
              </a:tblGrid>
              <a:tr h="444385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Class 1 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1-11 Cycles </a:t>
                      </a:r>
                      <a:endParaRPr lang="zh-CN" altLang="en-US" sz="1400" kern="1200" dirty="0">
                        <a:solidFill>
                          <a:schemeClr val="accent6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SOH: 100%~96%</a:t>
                      </a: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8420051"/>
                  </a:ext>
                </a:extLst>
              </a:tr>
              <a:tr h="444385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Class 2 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12-22 Cycles </a:t>
                      </a:r>
                      <a:endParaRPr lang="zh-CN" altLang="en-US" sz="1400" kern="1200" dirty="0">
                        <a:solidFill>
                          <a:schemeClr val="accent6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SOH: 96%-93%</a:t>
                      </a: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11494"/>
                  </a:ext>
                </a:extLst>
              </a:tr>
              <a:tr h="444385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Class 3 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23-33 Cycles </a:t>
                      </a:r>
                      <a:endParaRPr lang="zh-CN" altLang="en-US" sz="1400" kern="1200" dirty="0">
                        <a:solidFill>
                          <a:schemeClr val="accent6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SOH: 93%-90%</a:t>
                      </a: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300019"/>
                  </a:ext>
                </a:extLst>
              </a:tr>
              <a:tr h="444385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Class 4 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34-44 Cycles </a:t>
                      </a:r>
                      <a:endParaRPr lang="zh-CN" altLang="en-US" sz="1400" kern="1200" dirty="0">
                        <a:solidFill>
                          <a:schemeClr val="accent6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SOH: 90%-87%</a:t>
                      </a: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126544"/>
                  </a:ext>
                </a:extLst>
              </a:tr>
              <a:tr h="4443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Class 5 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45-55 Cycles </a:t>
                      </a:r>
                      <a:endParaRPr lang="zh-CN" altLang="en-US" sz="1400" kern="1200" dirty="0">
                        <a:solidFill>
                          <a:schemeClr val="accent6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SOH: 87%-82%</a:t>
                      </a: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958978"/>
                  </a:ext>
                </a:extLst>
              </a:tr>
            </a:tbl>
          </a:graphicData>
        </a:graphic>
      </p:graphicFrame>
      <p:graphicFrame>
        <p:nvGraphicFramePr>
          <p:cNvPr id="21" name="表格 21">
            <a:extLst>
              <a:ext uri="{FF2B5EF4-FFF2-40B4-BE49-F238E27FC236}">
                <a16:creationId xmlns:a16="http://schemas.microsoft.com/office/drawing/2014/main" id="{7B36122A-2894-9598-5347-D656E4FBF2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417764"/>
              </p:ext>
            </p:extLst>
          </p:nvPr>
        </p:nvGraphicFramePr>
        <p:xfrm>
          <a:off x="705572" y="5925886"/>
          <a:ext cx="434913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6635">
                  <a:extLst>
                    <a:ext uri="{9D8B030D-6E8A-4147-A177-3AD203B41FA5}">
                      <a16:colId xmlns:a16="http://schemas.microsoft.com/office/drawing/2014/main" val="163541377"/>
                    </a:ext>
                  </a:extLst>
                </a:gridCol>
                <a:gridCol w="1294130">
                  <a:extLst>
                    <a:ext uri="{9D8B030D-6E8A-4147-A177-3AD203B41FA5}">
                      <a16:colId xmlns:a16="http://schemas.microsoft.com/office/drawing/2014/main" val="1380059413"/>
                    </a:ext>
                  </a:extLst>
                </a:gridCol>
                <a:gridCol w="1828365">
                  <a:extLst>
                    <a:ext uri="{9D8B030D-6E8A-4147-A177-3AD203B41FA5}">
                      <a16:colId xmlns:a16="http://schemas.microsoft.com/office/drawing/2014/main" val="291946755"/>
                    </a:ext>
                  </a:extLst>
                </a:gridCol>
              </a:tblGrid>
              <a:tr h="4634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accent2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Only 1 class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accent2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1-55 Cycles 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accent2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SOH: 100%-82%</a:t>
                      </a:r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endParaRPr lang="zh-CN" altLang="en-US" sz="14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17441450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0710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42"/>
    </mc:Choice>
    <mc:Fallback xmlns="">
      <p:transition spd="slow" advTm="55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8" grpId="0"/>
      <p:bldGraphic spid="14" grpId="0">
        <p:bldAsOne/>
      </p:bldGraphic>
      <p:bldGraphic spid="15" grpId="0">
        <p:bldAsOne/>
      </p:bldGraphic>
      <p:bldGraphic spid="1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6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18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BF82A3E-18D4-F80C-98F3-20573186545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5918" y="444500"/>
            <a:ext cx="4181982" cy="13174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zh-CN" sz="3200" dirty="0">
                <a:latin typeface="Poppins Medium" panose="00000600000000000000" pitchFamily="2" charset="0"/>
                <a:cs typeface="Poppins Medium" panose="00000600000000000000" pitchFamily="2" charset="0"/>
              </a:rPr>
              <a:t>Step 3: SOC-SOH combination estimation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33A36-44DB-B4C8-5F4B-F6D238325D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117" y="1986370"/>
            <a:ext cx="4071083" cy="2084025"/>
          </a:xfrm>
        </p:spPr>
        <p:txBody>
          <a:bodyPr>
            <a:noAutofit/>
          </a:bodyPr>
          <a:lstStyle/>
          <a:p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The networks will be extract from </a:t>
            </a:r>
            <a:r>
              <a:rPr lang="en-US" altLang="zh-CN" sz="2000" dirty="0" err="1">
                <a:latin typeface="Poppins" panose="00000500000000000000" pitchFamily="2" charset="0"/>
                <a:cs typeface="Poppins" panose="00000500000000000000" pitchFamily="2" charset="0"/>
              </a:rPr>
              <a:t>Matlab</a:t>
            </a: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 code to Simulink blocks, in order to obtain a real-time system to estimate SOC and SOH at the same time. </a:t>
            </a:r>
          </a:p>
        </p:txBody>
      </p:sp>
      <p:pic>
        <p:nvPicPr>
          <p:cNvPr id="6" name="图片 5" descr="图示, 示意图&#10;&#10;描述已自动生成">
            <a:extLst>
              <a:ext uri="{FF2B5EF4-FFF2-40B4-BE49-F238E27FC236}">
                <a16:creationId xmlns:a16="http://schemas.microsoft.com/office/drawing/2014/main" id="{152D2A48-172A-2615-8C32-819D054AC3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819" y="1222115"/>
            <a:ext cx="7283181" cy="4702629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C24FDEEF-6A5A-2ACC-7B4D-BB3CE54347BE}"/>
              </a:ext>
            </a:extLst>
          </p:cNvPr>
          <p:cNvSpPr/>
          <p:nvPr/>
        </p:nvSpPr>
        <p:spPr>
          <a:xfrm>
            <a:off x="9245126" y="4995068"/>
            <a:ext cx="99694" cy="150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185A77E-4C25-1B5F-862A-0FCC1090D3DC}"/>
              </a:ext>
            </a:extLst>
          </p:cNvPr>
          <p:cNvSpPr txBox="1"/>
          <p:nvPr/>
        </p:nvSpPr>
        <p:spPr>
          <a:xfrm>
            <a:off x="4908819" y="1990135"/>
            <a:ext cx="744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00B050"/>
                </a:solidFill>
              </a:rPr>
              <a:t>SOH</a:t>
            </a:r>
            <a:endParaRPr lang="zh-CN" altLang="en-US" sz="1400" dirty="0">
              <a:solidFill>
                <a:srgbClr val="00B050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65A75E8-1040-4EC1-4F3B-30C09FDE676A}"/>
              </a:ext>
            </a:extLst>
          </p:cNvPr>
          <p:cNvSpPr txBox="1"/>
          <p:nvPr/>
        </p:nvSpPr>
        <p:spPr>
          <a:xfrm>
            <a:off x="428117" y="3977705"/>
            <a:ext cx="407108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From the concept proposed by [2], in this step, the target is to work out some details to get the system up and running.</a:t>
            </a:r>
            <a:endParaRPr lang="zh-CN" alt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88AAAAD-4A11-A389-18CA-78C433D4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6B6A00E-83D9-86CB-B3CD-0DB9016BF17B}"/>
              </a:ext>
            </a:extLst>
          </p:cNvPr>
          <p:cNvSpPr txBox="1"/>
          <p:nvPr/>
        </p:nvSpPr>
        <p:spPr>
          <a:xfrm>
            <a:off x="428117" y="6144884"/>
            <a:ext cx="66635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Poppins" panose="00000500000000000000" pitchFamily="2" charset="0"/>
                <a:cs typeface="Poppins" panose="00000500000000000000" pitchFamily="2" charset="0"/>
              </a:rPr>
              <a:t>[2]Angelo </a:t>
            </a:r>
            <a:r>
              <a:rPr lang="en-US" altLang="zh-CN" sz="1400" dirty="0" err="1">
                <a:latin typeface="Poppins" panose="00000500000000000000" pitchFamily="2" charset="0"/>
                <a:cs typeface="Poppins" panose="00000500000000000000" pitchFamily="2" charset="0"/>
              </a:rPr>
              <a:t>Bonfitto</a:t>
            </a:r>
            <a:r>
              <a:rPr lang="en-US" altLang="zh-CN" sz="1400" dirty="0">
                <a:latin typeface="Poppins" panose="00000500000000000000" pitchFamily="2" charset="0"/>
                <a:cs typeface="Poppins" panose="00000500000000000000" pitchFamily="2" charset="0"/>
              </a:rPr>
              <a:t>:”A Method for the Combined Estimation of Battery State of Charge and State of Health Based on Artificial Neural Networks”</a:t>
            </a:r>
            <a:endParaRPr lang="zh-CN" altLang="en-US" sz="1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057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5"/>
    </mc:Choice>
    <mc:Fallback xmlns="">
      <p:transition spd="slow" advTm="11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925F72-FA80-31FA-1C0C-3FF36782F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5333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AC400D4-6F89-46F2-8518-2099AEDD0922}" type="slidenum">
              <a:rPr lang="en-US" altLang="zh-CN" sz="1200" smtClean="0">
                <a:latin typeface="+mn-lt"/>
                <a:cs typeface="+mn-cs"/>
              </a:rPr>
              <a:pPr>
                <a:spcAft>
                  <a:spcPts val="600"/>
                </a:spcAft>
              </a:pPr>
              <a:t>16</a:t>
            </a:fld>
            <a:endParaRPr lang="en-US" altLang="zh-CN" sz="1200" dirty="0">
              <a:latin typeface="+mn-lt"/>
              <a:cs typeface="+mn-cs"/>
            </a:endParaRP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CB256CC-0E01-2B8B-3C0C-32A7C6E342F2}"/>
              </a:ext>
            </a:extLst>
          </p:cNvPr>
          <p:cNvSpPr txBox="1"/>
          <p:nvPr/>
        </p:nvSpPr>
        <p:spPr>
          <a:xfrm>
            <a:off x="537663" y="164409"/>
            <a:ext cx="4892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Poppins Medium" panose="00000600000000000000" pitchFamily="2" charset="0"/>
                <a:cs typeface="Poppins Medium" panose="00000600000000000000" pitchFamily="2" charset="0"/>
              </a:rPr>
              <a:t>Estimation strategy</a:t>
            </a:r>
            <a:endParaRPr lang="zh-CN" altLang="en-US" sz="3200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3" name="图片 2" descr="图示&#10;&#10;描述已自动生成">
            <a:extLst>
              <a:ext uri="{FF2B5EF4-FFF2-40B4-BE49-F238E27FC236}">
                <a16:creationId xmlns:a16="http://schemas.microsoft.com/office/drawing/2014/main" id="{61B0471C-B7AC-7580-62A3-8B11A7CF24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63" y="1538817"/>
            <a:ext cx="10946021" cy="3920445"/>
          </a:xfrm>
          <a:prstGeom prst="rect">
            <a:avLst/>
          </a:prstGeom>
        </p:spPr>
      </p:pic>
      <p:pic>
        <p:nvPicPr>
          <p:cNvPr id="10" name="图片 9" descr="图示&#10;&#10;描述已自动生成">
            <a:extLst>
              <a:ext uri="{FF2B5EF4-FFF2-40B4-BE49-F238E27FC236}">
                <a16:creationId xmlns:a16="http://schemas.microsoft.com/office/drawing/2014/main" id="{5CF45BAC-C10F-13BC-0679-7F8D467B89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67" b="53771"/>
          <a:stretch/>
        </p:blipFill>
        <p:spPr>
          <a:xfrm>
            <a:off x="-13693822" y="946246"/>
            <a:ext cx="11779813" cy="4254404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69B5EEC8-84BA-56BA-D6D1-B628A5999C4E}"/>
              </a:ext>
            </a:extLst>
          </p:cNvPr>
          <p:cNvSpPr/>
          <p:nvPr/>
        </p:nvSpPr>
        <p:spPr>
          <a:xfrm>
            <a:off x="2721143" y="6037529"/>
            <a:ext cx="1016000" cy="121101"/>
          </a:xfrm>
          <a:prstGeom prst="rect">
            <a:avLst/>
          </a:prstGeom>
          <a:solidFill>
            <a:srgbClr val="D5E8D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0B3580F4-F62D-E910-DB9C-53FC779C9424}"/>
              </a:ext>
            </a:extLst>
          </p:cNvPr>
          <p:cNvSpPr/>
          <p:nvPr/>
        </p:nvSpPr>
        <p:spPr>
          <a:xfrm>
            <a:off x="6568107" y="6049261"/>
            <a:ext cx="1016000" cy="121101"/>
          </a:xfrm>
          <a:prstGeom prst="rect">
            <a:avLst/>
          </a:prstGeom>
          <a:solidFill>
            <a:srgbClr val="E2D5E7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F694296E-A6EA-B4AC-2258-F2DA028C0038}"/>
              </a:ext>
            </a:extLst>
          </p:cNvPr>
          <p:cNvSpPr txBox="1"/>
          <p:nvPr/>
        </p:nvSpPr>
        <p:spPr>
          <a:xfrm>
            <a:off x="3718197" y="5811757"/>
            <a:ext cx="1932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Real-time SOC</a:t>
            </a:r>
          </a:p>
          <a:p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       </a:t>
            </a:r>
            <a:r>
              <a:rPr lang="it-IT" altLang="zh-CN" dirty="0">
                <a:latin typeface="Poppins" panose="00000500000000000000" pitchFamily="2" charset="0"/>
                <a:cs typeface="Poppins" panose="00000500000000000000" pitchFamily="2" charset="0"/>
              </a:rPr>
              <a:t>‘</a:t>
            </a:r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Input’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C1EC56E-9E81-D6EC-8AF6-2339F24BFB45}"/>
              </a:ext>
            </a:extLst>
          </p:cNvPr>
          <p:cNvSpPr txBox="1"/>
          <p:nvPr/>
        </p:nvSpPr>
        <p:spPr>
          <a:xfrm>
            <a:off x="7584107" y="5806811"/>
            <a:ext cx="1932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Real-time SOH</a:t>
            </a:r>
          </a:p>
          <a:p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        ‘Trigger’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040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8"/>
    </mc:Choice>
    <mc:Fallback xmlns="">
      <p:transition spd="slow" advTm="21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5185E-6 L 1.1401 0.051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05" y="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0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CFE26C5-310B-6E8B-9B2A-87EAF0726FF3}"/>
              </a:ext>
            </a:extLst>
          </p:cNvPr>
          <p:cNvSpPr txBox="1">
            <a:spLocks/>
          </p:cNvSpPr>
          <p:nvPr/>
        </p:nvSpPr>
        <p:spPr>
          <a:xfrm>
            <a:off x="0" y="-31437"/>
            <a:ext cx="4742688" cy="6510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400" dirty="0">
                <a:latin typeface="Poppins Medium" panose="00000600000000000000" pitchFamily="2" charset="0"/>
                <a:cs typeface="Poppins Medium" panose="00000600000000000000" pitchFamily="2" charset="0"/>
              </a:rPr>
              <a:t>SOC estimation system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970EEF-3637-5EE7-034C-0FCD9046F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1732" y="4465791"/>
            <a:ext cx="3314266" cy="2001123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58864899-76F7-3A8C-675A-C98E11B7CAEC}"/>
              </a:ext>
            </a:extLst>
          </p:cNvPr>
          <p:cNvSpPr/>
          <p:nvPr/>
        </p:nvSpPr>
        <p:spPr>
          <a:xfrm>
            <a:off x="6003769" y="5425441"/>
            <a:ext cx="1001880" cy="236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1D21CF3-0A7A-898D-5526-A8C1EC025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2290" y="4566159"/>
            <a:ext cx="3571238" cy="17760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C06230E-9FBA-9059-8C19-ADF81232CCF0}"/>
              </a:ext>
            </a:extLst>
          </p:cNvPr>
          <p:cNvSpPr txBox="1"/>
          <p:nvPr/>
        </p:nvSpPr>
        <p:spPr>
          <a:xfrm>
            <a:off x="149872" y="5194301"/>
            <a:ext cx="2071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Poppins" panose="00000500000000000000" pitchFamily="2" charset="0"/>
                <a:cs typeface="Poppins" panose="00000500000000000000" pitchFamily="2" charset="0"/>
              </a:rPr>
              <a:t>If-action one of three subsystem </a:t>
            </a:r>
            <a:endParaRPr lang="zh-CN" alt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FA6D05-61AE-D59E-9463-01E3FA8288C9}"/>
              </a:ext>
            </a:extLst>
          </p:cNvPr>
          <p:cNvSpPr txBox="1"/>
          <p:nvPr/>
        </p:nvSpPr>
        <p:spPr>
          <a:xfrm>
            <a:off x="7990950" y="4249457"/>
            <a:ext cx="2779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Poppins" panose="00000500000000000000" pitchFamily="2" charset="0"/>
                <a:cs typeface="Poppins" panose="00000500000000000000" pitchFamily="2" charset="0"/>
              </a:rPr>
              <a:t>NARX-closed network </a:t>
            </a:r>
            <a:endParaRPr lang="zh-CN" alt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E900E30-CB5E-EB54-43FA-B9883B495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3CA2099-B78B-4D6B-97E5-23A1FB042D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7279" y="727955"/>
            <a:ext cx="5833559" cy="3521063"/>
          </a:xfrm>
          <a:prstGeom prst="rect">
            <a:avLst/>
          </a:prstGeom>
        </p:spPr>
      </p:pic>
      <p:sp>
        <p:nvSpPr>
          <p:cNvPr id="6" name="Arrow: Down 12">
            <a:extLst>
              <a:ext uri="{FF2B5EF4-FFF2-40B4-BE49-F238E27FC236}">
                <a16:creationId xmlns:a16="http://schemas.microsoft.com/office/drawing/2014/main" id="{7DA50ADE-7D91-4938-9C27-2258168839E3}"/>
              </a:ext>
            </a:extLst>
          </p:cNvPr>
          <p:cNvSpPr/>
          <p:nvPr/>
        </p:nvSpPr>
        <p:spPr>
          <a:xfrm rot="2616454">
            <a:off x="5666951" y="3981461"/>
            <a:ext cx="219719" cy="9686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544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99"/>
    </mc:Choice>
    <mc:Fallback xmlns="">
      <p:transition spd="slow" advTm="54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/>
      <p:bldP spid="20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9A6E2A-76A5-9213-549E-231DF37F3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179" y="1261148"/>
            <a:ext cx="9011641" cy="509554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CFE5118-7A84-C5F7-D635-12D842FF935E}"/>
              </a:ext>
            </a:extLst>
          </p:cNvPr>
          <p:cNvSpPr txBox="1">
            <a:spLocks/>
          </p:cNvSpPr>
          <p:nvPr/>
        </p:nvSpPr>
        <p:spPr>
          <a:xfrm>
            <a:off x="116129" y="199997"/>
            <a:ext cx="7557846" cy="6026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800" dirty="0">
                <a:latin typeface="Poppins Medium" panose="00000600000000000000" pitchFamily="2" charset="0"/>
                <a:cs typeface="Poppins Medium" panose="00000600000000000000" pitchFamily="2" charset="0"/>
              </a:rPr>
              <a:t>Other options of SOC estimation system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D2057F-92F4-9B5F-12ED-6F9AA2EBD7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68303" y="1442073"/>
            <a:ext cx="7828686" cy="34256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7F1C64-F54C-B5EC-5FCD-59EC674326D7}"/>
              </a:ext>
            </a:extLst>
          </p:cNvPr>
          <p:cNvSpPr txBox="1"/>
          <p:nvPr/>
        </p:nvSpPr>
        <p:spPr>
          <a:xfrm>
            <a:off x="1368490" y="5127703"/>
            <a:ext cx="4050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5-Class NARX</a:t>
            </a:r>
          </a:p>
          <a:p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Similar to schematic of 3-Class NARX, but with more if-action subsystem and 5 networks 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C0A3B0-BCC5-A2E8-9DB5-B304DB6CEE68}"/>
              </a:ext>
            </a:extLst>
          </p:cNvPr>
          <p:cNvSpPr txBox="1"/>
          <p:nvPr/>
        </p:nvSpPr>
        <p:spPr>
          <a:xfrm>
            <a:off x="12568303" y="4666038"/>
            <a:ext cx="5649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1-Class NARX </a:t>
            </a:r>
          </a:p>
          <a:p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(An additional SOH is mandatory and should be feedback from SOH estimation system)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04AAD28-61A4-1E0D-3F56-E0570076C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18</a:t>
            </a:fld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104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41"/>
    </mc:Choice>
    <mc:Fallback xmlns="">
      <p:transition spd="slow" advTm="30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7037E-6 L -0.85182 0.0731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91" y="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-0.71562 0.0942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81" y="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79FD01E-A0A0-AE01-7522-155C86A0C2FE}"/>
              </a:ext>
            </a:extLst>
          </p:cNvPr>
          <p:cNvSpPr txBox="1">
            <a:spLocks/>
          </p:cNvSpPr>
          <p:nvPr/>
        </p:nvSpPr>
        <p:spPr>
          <a:xfrm>
            <a:off x="429247" y="0"/>
            <a:ext cx="7172325" cy="8940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altLang="zh-CN" sz="2800" dirty="0">
                <a:latin typeface="Poppins Medium" panose="00000600000000000000" pitchFamily="2" charset="0"/>
                <a:cs typeface="Poppins Medium" panose="00000600000000000000" pitchFamily="2" charset="0"/>
              </a:rPr>
              <a:t>T</a:t>
            </a:r>
            <a:r>
              <a:rPr lang="en-US" altLang="zh-CN" sz="2800" kern="1200" dirty="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he combined system</a:t>
            </a:r>
          </a:p>
        </p:txBody>
      </p:sp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08CA4E4A-03D4-AE80-EA48-D67959C2A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19</a:t>
            </a:fld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7448985-EB4D-5BDD-FC8B-382FC89D2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023" y="854530"/>
            <a:ext cx="10358903" cy="547564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65FDC3D-F812-E4A8-9664-1624FE70D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527" y="1286854"/>
            <a:ext cx="2958973" cy="15982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A69FA98-1EF4-8DC7-1AA3-7261F564E22B}"/>
              </a:ext>
            </a:extLst>
          </p:cNvPr>
          <p:cNvSpPr txBox="1"/>
          <p:nvPr/>
        </p:nvSpPr>
        <p:spPr>
          <a:xfrm>
            <a:off x="6585013" y="2447331"/>
            <a:ext cx="322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7030A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5</a:t>
            </a:r>
            <a:endParaRPr lang="zh-CN" altLang="en-US" sz="1600" dirty="0">
              <a:solidFill>
                <a:srgbClr val="7030A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02AEB7F-1519-18E6-174D-682A0F30DC34}"/>
              </a:ext>
            </a:extLst>
          </p:cNvPr>
          <p:cNvSpPr txBox="1"/>
          <p:nvPr/>
        </p:nvSpPr>
        <p:spPr>
          <a:xfrm>
            <a:off x="6585013" y="1964520"/>
            <a:ext cx="322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7030A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</a:t>
            </a:r>
            <a:endParaRPr lang="zh-CN" altLang="en-US" sz="1600" dirty="0">
              <a:solidFill>
                <a:srgbClr val="7030A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F855D5D-C861-49B9-C503-97A8F1AAB8D3}"/>
              </a:ext>
            </a:extLst>
          </p:cNvPr>
          <p:cNvSpPr txBox="1"/>
          <p:nvPr/>
        </p:nvSpPr>
        <p:spPr>
          <a:xfrm>
            <a:off x="6585013" y="1723338"/>
            <a:ext cx="322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7030A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</a:t>
            </a:r>
            <a:endParaRPr lang="zh-CN" altLang="en-US" sz="1600" dirty="0">
              <a:solidFill>
                <a:srgbClr val="7030A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12FBB7C-FC0F-B40F-294C-000EF1CA8FD1}"/>
              </a:ext>
            </a:extLst>
          </p:cNvPr>
          <p:cNvSpPr txBox="1"/>
          <p:nvPr/>
        </p:nvSpPr>
        <p:spPr>
          <a:xfrm>
            <a:off x="6623113" y="1481709"/>
            <a:ext cx="322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7030A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</a:t>
            </a:r>
            <a:endParaRPr lang="zh-CN" altLang="en-US" sz="1600" dirty="0">
              <a:solidFill>
                <a:srgbClr val="7030A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1068E95-7200-08D4-F1D8-C99C5850A09D}"/>
              </a:ext>
            </a:extLst>
          </p:cNvPr>
          <p:cNvSpPr txBox="1"/>
          <p:nvPr/>
        </p:nvSpPr>
        <p:spPr>
          <a:xfrm>
            <a:off x="13163571" y="-561919"/>
            <a:ext cx="322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7030A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</a:t>
            </a:r>
            <a:endParaRPr lang="zh-CN" altLang="en-US" sz="1600" dirty="0">
              <a:solidFill>
                <a:srgbClr val="7030A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6FCF0B00-CD0D-A043-2DAC-6A63ECDD2B47}"/>
              </a:ext>
            </a:extLst>
          </p:cNvPr>
          <p:cNvSpPr txBox="1"/>
          <p:nvPr/>
        </p:nvSpPr>
        <p:spPr>
          <a:xfrm>
            <a:off x="6585013" y="2197787"/>
            <a:ext cx="322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7030A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</a:t>
            </a:r>
            <a:endParaRPr lang="zh-CN" altLang="en-US" sz="1600" dirty="0">
              <a:solidFill>
                <a:srgbClr val="7030A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Arrow: Down 10">
            <a:extLst>
              <a:ext uri="{FF2B5EF4-FFF2-40B4-BE49-F238E27FC236}">
                <a16:creationId xmlns:a16="http://schemas.microsoft.com/office/drawing/2014/main" id="{C053704C-6A58-A637-C513-B207E512BA35}"/>
              </a:ext>
            </a:extLst>
          </p:cNvPr>
          <p:cNvSpPr/>
          <p:nvPr/>
        </p:nvSpPr>
        <p:spPr>
          <a:xfrm flipH="1">
            <a:off x="6585013" y="668148"/>
            <a:ext cx="281181" cy="4828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7">
            <a:extLst>
              <a:ext uri="{FF2B5EF4-FFF2-40B4-BE49-F238E27FC236}">
                <a16:creationId xmlns:a16="http://schemas.microsoft.com/office/drawing/2014/main" id="{5F8598BB-1BAD-0F99-DFDD-7685B3B063D8}"/>
              </a:ext>
            </a:extLst>
          </p:cNvPr>
          <p:cNvSpPr txBox="1"/>
          <p:nvPr/>
        </p:nvSpPr>
        <p:spPr>
          <a:xfrm>
            <a:off x="-3766572" y="978049"/>
            <a:ext cx="3383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5-Class NARX system combined with SOH system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FED2FF15-1DA7-5EEA-7A05-B5D7AA301F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0682426" y="2197787"/>
            <a:ext cx="10032140" cy="5542181"/>
          </a:xfrm>
          <a:prstGeom prst="rect">
            <a:avLst/>
          </a:prstGeom>
        </p:spPr>
      </p:pic>
      <p:sp>
        <p:nvSpPr>
          <p:cNvPr id="27" name="TextBox 7">
            <a:extLst>
              <a:ext uri="{FF2B5EF4-FFF2-40B4-BE49-F238E27FC236}">
                <a16:creationId xmlns:a16="http://schemas.microsoft.com/office/drawing/2014/main" id="{AA9A0007-B24E-573C-5F5D-56149D53A44F}"/>
              </a:ext>
            </a:extLst>
          </p:cNvPr>
          <p:cNvSpPr txBox="1"/>
          <p:nvPr/>
        </p:nvSpPr>
        <p:spPr>
          <a:xfrm>
            <a:off x="-5666356" y="7990209"/>
            <a:ext cx="3383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1-Class NARX system combined with SOH system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" name="TextBox 10">
            <a:extLst>
              <a:ext uri="{FF2B5EF4-FFF2-40B4-BE49-F238E27FC236}">
                <a16:creationId xmlns:a16="http://schemas.microsoft.com/office/drawing/2014/main" id="{82B8180B-3EEA-DD7D-CC60-8FEBC38D1E1D}"/>
              </a:ext>
            </a:extLst>
          </p:cNvPr>
          <p:cNvSpPr txBox="1"/>
          <p:nvPr/>
        </p:nvSpPr>
        <p:spPr>
          <a:xfrm>
            <a:off x="7815671" y="567257"/>
            <a:ext cx="3551787" cy="653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3-Class NARX system combined with SOH system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929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75"/>
    </mc:Choice>
    <mc:Fallback xmlns="">
      <p:transition spd="slow" advTm="38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3.33333E-6 L 0.98581 -0.0254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284" y="-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39 0.04467 L 0.9664 -0.20093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01" y="-1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96296E-6 L 1.1056 -1.0442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273" y="-5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  <p:bldP spid="15" grpId="0"/>
      <p:bldP spid="23" grpId="0"/>
      <p:bldP spid="23" grpId="1"/>
      <p:bldP spid="24" grpId="0" animBg="1"/>
      <p:bldP spid="24" grpId="1" animBg="1"/>
      <p:bldP spid="25" grpId="0"/>
      <p:bldP spid="25" grpId="1"/>
      <p:bldP spid="27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17" name="Rectangle 2106">
            <a:extLst>
              <a:ext uri="{FF2B5EF4-FFF2-40B4-BE49-F238E27FC236}">
                <a16:creationId xmlns:a16="http://schemas.microsoft.com/office/drawing/2014/main" id="{CB6E2F43-29E9-49D9-91FC-E5FEFAAA7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5" name="图片 14" descr="桌子上放着照相机&#10;&#10;中度可信度描述已自动生成">
            <a:extLst>
              <a:ext uri="{FF2B5EF4-FFF2-40B4-BE49-F238E27FC236}">
                <a16:creationId xmlns:a16="http://schemas.microsoft.com/office/drawing/2014/main" id="{3CF23B0E-0B4A-A0CC-E3F3-9A504E6F00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7" r="10802" b="-1"/>
          <a:stretch/>
        </p:blipFill>
        <p:spPr>
          <a:xfrm>
            <a:off x="7069760" y="2051878"/>
            <a:ext cx="5122239" cy="4806123"/>
          </a:xfrm>
          <a:custGeom>
            <a:avLst/>
            <a:gdLst/>
            <a:ahLst/>
            <a:cxnLst/>
            <a:rect l="l" t="t" r="r" b="b"/>
            <a:pathLst>
              <a:path w="5580942" h="5519103">
                <a:moveTo>
                  <a:pt x="169765" y="0"/>
                </a:moveTo>
                <a:lnTo>
                  <a:pt x="5580942" y="0"/>
                </a:lnTo>
                <a:lnTo>
                  <a:pt x="5580942" y="5519103"/>
                </a:lnTo>
                <a:lnTo>
                  <a:pt x="9100" y="5519103"/>
                </a:lnTo>
                <a:lnTo>
                  <a:pt x="0" y="5474029"/>
                </a:lnTo>
                <a:lnTo>
                  <a:pt x="0" y="169765"/>
                </a:lnTo>
                <a:cubicBezTo>
                  <a:pt x="0" y="76006"/>
                  <a:pt x="76006" y="0"/>
                  <a:pt x="169765" y="0"/>
                </a:cubicBezTo>
                <a:close/>
              </a:path>
            </a:pathLst>
          </a:custGeom>
        </p:spPr>
      </p:pic>
      <p:sp>
        <p:nvSpPr>
          <p:cNvPr id="2118" name="Arc 2108">
            <a:extLst>
              <a:ext uri="{FF2B5EF4-FFF2-40B4-BE49-F238E27FC236}">
                <a16:creationId xmlns:a16="http://schemas.microsoft.com/office/drawing/2014/main" id="{3BA62E19-CD42-4C09-B825-844B4943D4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87212" y="587516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5DF53997-0475-BA71-21CF-F6184572A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30584"/>
            <a:ext cx="10515599" cy="1325563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Poppins Medium" panose="00000600000000000000" pitchFamily="2" charset="0"/>
                <a:cs typeface="Poppins Medium" panose="00000600000000000000" pitchFamily="2" charset="0"/>
              </a:rPr>
              <a:t>Outline</a:t>
            </a:r>
            <a:endParaRPr lang="zh-CN" altLang="en-US" sz="3200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119" name="Oval 2110">
            <a:extLst>
              <a:ext uri="{FF2B5EF4-FFF2-40B4-BE49-F238E27FC236}">
                <a16:creationId xmlns:a16="http://schemas.microsoft.com/office/drawing/2014/main" id="{8E63CC27-1C86-4653-8866-79C24C5C5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95924" y="1656147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2685585-5642-5302-FD92-6C06AA5A9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EAC400D4-6F89-46F2-8518-2099AEDD0922}" type="slidenum">
              <a:rPr lang="zh-CN" alt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</a:t>
            </a:fld>
            <a:endParaRPr lang="zh-CN" altLang="en-US">
              <a:solidFill>
                <a:srgbClr val="FFFFFF"/>
              </a:solidFill>
            </a:endParaRPr>
          </a:p>
        </p:txBody>
      </p:sp>
      <p:graphicFrame>
        <p:nvGraphicFramePr>
          <p:cNvPr id="2054" name="文本框 4">
            <a:extLst>
              <a:ext uri="{FF2B5EF4-FFF2-40B4-BE49-F238E27FC236}">
                <a16:creationId xmlns:a16="http://schemas.microsoft.com/office/drawing/2014/main" id="{A53CDE69-514A-0A62-5459-50D22BA640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0071069"/>
              </p:ext>
            </p:extLst>
          </p:nvPr>
        </p:nvGraphicFramePr>
        <p:xfrm>
          <a:off x="838200" y="1825625"/>
          <a:ext cx="539336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9476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38"/>
    </mc:Choice>
    <mc:Fallback xmlns="">
      <p:transition spd="slow" advTm="2413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B4769D1-1BD2-9DA1-6CC6-48B001977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1BAFD4D-01A5-CBBD-0C14-0AB4A270D344}"/>
              </a:ext>
            </a:extLst>
          </p:cNvPr>
          <p:cNvSpPr txBox="1">
            <a:spLocks/>
          </p:cNvSpPr>
          <p:nvPr/>
        </p:nvSpPr>
        <p:spPr>
          <a:xfrm>
            <a:off x="374115" y="0"/>
            <a:ext cx="2889124" cy="6667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latin typeface="Poppins Medium" panose="00000600000000000000" pitchFamily="2" charset="0"/>
                <a:cs typeface="Poppins Medium" panose="00000600000000000000" pitchFamily="2" charset="0"/>
              </a:rPr>
              <a:t>Some results</a:t>
            </a:r>
            <a:endParaRPr lang="zh-CN" altLang="en-US" sz="3200" b="1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2" name="图片 1" descr="图表, 折线图, 直方图&#10;&#10;描述已自动生成">
            <a:extLst>
              <a:ext uri="{FF2B5EF4-FFF2-40B4-BE49-F238E27FC236}">
                <a16:creationId xmlns:a16="http://schemas.microsoft.com/office/drawing/2014/main" id="{13CE809C-762C-BBC9-942B-0336E77F55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472" y="897433"/>
            <a:ext cx="3428556" cy="2571417"/>
          </a:xfrm>
          <a:prstGeom prst="rect">
            <a:avLst/>
          </a:prstGeom>
        </p:spPr>
      </p:pic>
      <p:pic>
        <p:nvPicPr>
          <p:cNvPr id="3" name="内容占位符 5" descr="图表, 折线图, 直方图&#10;&#10;描述已自动生成">
            <a:extLst>
              <a:ext uri="{FF2B5EF4-FFF2-40B4-BE49-F238E27FC236}">
                <a16:creationId xmlns:a16="http://schemas.microsoft.com/office/drawing/2014/main" id="{B24810C3-0C3C-0B58-AB1E-1E99EB15E6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028" y="883314"/>
            <a:ext cx="3470562" cy="2602921"/>
          </a:xfrm>
        </p:spPr>
      </p:pic>
      <p:pic>
        <p:nvPicPr>
          <p:cNvPr id="6" name="图片 5" descr="图表, 折线图, 直方图&#10;&#10;描述已自动生成">
            <a:extLst>
              <a:ext uri="{FF2B5EF4-FFF2-40B4-BE49-F238E27FC236}">
                <a16:creationId xmlns:a16="http://schemas.microsoft.com/office/drawing/2014/main" id="{2A3FE303-E234-D31A-E6EC-BC160A6EEA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187" y="897433"/>
            <a:ext cx="3470562" cy="2602922"/>
          </a:xfrm>
          <a:prstGeom prst="rect">
            <a:avLst/>
          </a:prstGeom>
        </p:spPr>
      </p:pic>
      <p:pic>
        <p:nvPicPr>
          <p:cNvPr id="9" name="图片 8" descr="图表, 折线图&#10;&#10;描述已自动生成">
            <a:extLst>
              <a:ext uri="{FF2B5EF4-FFF2-40B4-BE49-F238E27FC236}">
                <a16:creationId xmlns:a16="http://schemas.microsoft.com/office/drawing/2014/main" id="{12BFC8D3-CC0D-3E1E-AA74-7EF42013A1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028" y="3564817"/>
            <a:ext cx="3476399" cy="2607300"/>
          </a:xfrm>
          <a:prstGeom prst="rect">
            <a:avLst/>
          </a:prstGeom>
        </p:spPr>
      </p:pic>
      <p:pic>
        <p:nvPicPr>
          <p:cNvPr id="12" name="图片 11" descr="图表, 折线图&#10;&#10;描述已自动生成">
            <a:extLst>
              <a:ext uri="{FF2B5EF4-FFF2-40B4-BE49-F238E27FC236}">
                <a16:creationId xmlns:a16="http://schemas.microsoft.com/office/drawing/2014/main" id="{B772A390-2CD9-A769-4429-010C6808A7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472" y="3530824"/>
            <a:ext cx="3470562" cy="2602922"/>
          </a:xfrm>
          <a:prstGeom prst="rect">
            <a:avLst/>
          </a:prstGeom>
        </p:spPr>
      </p:pic>
      <p:pic>
        <p:nvPicPr>
          <p:cNvPr id="14" name="图片 13" descr="图表, 折线图&#10;&#10;描述已自动生成">
            <a:extLst>
              <a:ext uri="{FF2B5EF4-FFF2-40B4-BE49-F238E27FC236}">
                <a16:creationId xmlns:a16="http://schemas.microsoft.com/office/drawing/2014/main" id="{B991E19C-CB7F-9799-7493-52A2698C3F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187" y="3554646"/>
            <a:ext cx="3570227" cy="2677670"/>
          </a:xfrm>
          <a:prstGeom prst="rect">
            <a:avLst/>
          </a:prstGeom>
        </p:spPr>
      </p:pic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BFF8A56-D0A2-40C8-7942-E58BFA4A1ED4}"/>
              </a:ext>
            </a:extLst>
          </p:cNvPr>
          <p:cNvCxnSpPr>
            <a:cxnSpLocks/>
          </p:cNvCxnSpPr>
          <p:nvPr/>
        </p:nvCxnSpPr>
        <p:spPr>
          <a:xfrm flipV="1">
            <a:off x="0" y="3505200"/>
            <a:ext cx="12268200" cy="4065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772AA9F5-0896-2109-BC34-4009CD9A61B6}"/>
              </a:ext>
            </a:extLst>
          </p:cNvPr>
          <p:cNvSpPr txBox="1"/>
          <p:nvPr/>
        </p:nvSpPr>
        <p:spPr>
          <a:xfrm>
            <a:off x="32523" y="1901309"/>
            <a:ext cx="1723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SOH Results</a:t>
            </a:r>
            <a:endParaRPr lang="zh-CN" altLang="en-US" dirty="0">
              <a:solidFill>
                <a:schemeClr val="accent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1830218-DD88-0B9D-4B6E-9E7382A2BCE4}"/>
              </a:ext>
            </a:extLst>
          </p:cNvPr>
          <p:cNvSpPr txBox="1"/>
          <p:nvPr/>
        </p:nvSpPr>
        <p:spPr>
          <a:xfrm>
            <a:off x="32522" y="4595745"/>
            <a:ext cx="1723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7030A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 Results</a:t>
            </a:r>
            <a:endParaRPr lang="zh-CN" altLang="en-US" dirty="0">
              <a:solidFill>
                <a:srgbClr val="7030A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0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458196-6C29-3FF4-D53D-30E0EC0DA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pPr/>
              <a:t>21</a:t>
            </a:fld>
            <a:endParaRPr lang="zh-CN" alt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0B9F1D3-3534-2794-DBC9-27E9C5EC6222}"/>
              </a:ext>
            </a:extLst>
          </p:cNvPr>
          <p:cNvSpPr txBox="1">
            <a:spLocks/>
          </p:cNvSpPr>
          <p:nvPr/>
        </p:nvSpPr>
        <p:spPr>
          <a:xfrm>
            <a:off x="454151" y="-139148"/>
            <a:ext cx="4448049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latin typeface="Poppins Medium" panose="00000600000000000000" pitchFamily="2" charset="0"/>
                <a:cs typeface="Poppins Medium" panose="00000600000000000000" pitchFamily="2" charset="0"/>
              </a:rPr>
              <a:t>Results comparison</a:t>
            </a:r>
            <a:endParaRPr lang="zh-CN" altLang="en-US" sz="3200" b="1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graphicFrame>
        <p:nvGraphicFramePr>
          <p:cNvPr id="7" name="图表 6">
            <a:extLst>
              <a:ext uri="{FF2B5EF4-FFF2-40B4-BE49-F238E27FC236}">
                <a16:creationId xmlns:a16="http://schemas.microsoft.com/office/drawing/2014/main" id="{88D6E694-2D33-B087-E1AF-E059005875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93257"/>
              </p:ext>
            </p:extLst>
          </p:nvPr>
        </p:nvGraphicFramePr>
        <p:xfrm>
          <a:off x="454151" y="836024"/>
          <a:ext cx="4701323" cy="5165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图表 1">
            <a:extLst>
              <a:ext uri="{FF2B5EF4-FFF2-40B4-BE49-F238E27FC236}">
                <a16:creationId xmlns:a16="http://schemas.microsoft.com/office/drawing/2014/main" id="{D22DB57F-6776-C2E4-6823-132FF7FC486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5285186"/>
              </p:ext>
            </p:extLst>
          </p:nvPr>
        </p:nvGraphicFramePr>
        <p:xfrm>
          <a:off x="5333670" y="836024"/>
          <a:ext cx="6404179" cy="5886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矩形: 圆角 2">
            <a:extLst>
              <a:ext uri="{FF2B5EF4-FFF2-40B4-BE49-F238E27FC236}">
                <a16:creationId xmlns:a16="http://schemas.microsoft.com/office/drawing/2014/main" id="{D06EDA45-FB63-977E-8B97-F0A8BC3391E5}"/>
              </a:ext>
            </a:extLst>
          </p:cNvPr>
          <p:cNvSpPr/>
          <p:nvPr/>
        </p:nvSpPr>
        <p:spPr>
          <a:xfrm>
            <a:off x="6312305" y="4806994"/>
            <a:ext cx="1632111" cy="1153013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箭头: 下 5">
            <a:extLst>
              <a:ext uri="{FF2B5EF4-FFF2-40B4-BE49-F238E27FC236}">
                <a16:creationId xmlns:a16="http://schemas.microsoft.com/office/drawing/2014/main" id="{3E479A98-2043-E083-FE78-BE29EE73CEA6}"/>
              </a:ext>
            </a:extLst>
          </p:cNvPr>
          <p:cNvSpPr/>
          <p:nvPr/>
        </p:nvSpPr>
        <p:spPr>
          <a:xfrm rot="2307454">
            <a:off x="7525146" y="3980185"/>
            <a:ext cx="334362" cy="809746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D7D48EA-E3CA-F6A4-06B5-B22259CB594B}"/>
              </a:ext>
            </a:extLst>
          </p:cNvPr>
          <p:cNvSpPr txBox="1"/>
          <p:nvPr/>
        </p:nvSpPr>
        <p:spPr>
          <a:xfrm>
            <a:off x="7196305" y="3594707"/>
            <a:ext cx="263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Best performance!</a:t>
            </a:r>
            <a:endParaRPr lang="zh-CN" altLang="en-US" b="1" dirty="0">
              <a:solidFill>
                <a:schemeClr val="accent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61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2" grpId="0">
        <p:bldAsOne/>
      </p:bldGraphic>
      <p:bldP spid="3" grpId="0" animBg="1"/>
      <p:bldP spid="6" grpId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7DAD1D96-AE84-57F3-8472-71EA18F35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26" y="3437313"/>
            <a:ext cx="3261719" cy="919875"/>
          </a:xfrm>
        </p:spPr>
        <p:txBody>
          <a:bodyPr>
            <a:normAutofit/>
          </a:bodyPr>
          <a:lstStyle/>
          <a:p>
            <a:pPr algn="r"/>
            <a:r>
              <a:rPr lang="en-US" altLang="zh-CN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Conclusion</a:t>
            </a:r>
            <a:endParaRPr lang="zh-CN" altLang="en-US" sz="4000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内容占位符 2">
            <a:extLst>
              <a:ext uri="{FF2B5EF4-FFF2-40B4-BE49-F238E27FC236}">
                <a16:creationId xmlns:a16="http://schemas.microsoft.com/office/drawing/2014/main" id="{E0436354-801F-4BDB-7F31-B6704AC023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7379511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43D2DB4-B943-42F0-C303-17753349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3550" y="6398105"/>
            <a:ext cx="2743200" cy="365125"/>
          </a:xfrm>
        </p:spPr>
        <p:txBody>
          <a:bodyPr/>
          <a:lstStyle/>
          <a:p>
            <a:fld id="{EAC400D4-6F89-46F2-8518-2099AEDD0922}" type="slidenum">
              <a:rPr lang="zh-CN" altLang="en-US" smtClean="0">
                <a:latin typeface="Poppins Bold" panose="00000800000000000000" pitchFamily="2" charset="0"/>
                <a:cs typeface="Poppins Bold" panose="00000800000000000000" pitchFamily="2" charset="0"/>
              </a:rPr>
              <a:t>22</a:t>
            </a:fld>
            <a:endParaRPr lang="zh-CN" altLang="en-US" dirty="0">
              <a:latin typeface="Poppins Bold" panose="00000800000000000000" pitchFamily="2" charset="0"/>
              <a:cs typeface="Poppins Bold" panose="000008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4924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1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057A51C-D5C7-92FF-C5E8-79BBC6C8DB0D}"/>
              </a:ext>
            </a:extLst>
          </p:cNvPr>
          <p:cNvSpPr txBox="1"/>
          <p:nvPr/>
        </p:nvSpPr>
        <p:spPr>
          <a:xfrm>
            <a:off x="6810060" y="3237642"/>
            <a:ext cx="4805996" cy="12971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zh-CN" sz="5400" kern="1200" dirty="0">
                <a:solidFill>
                  <a:schemeClr val="tx2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rPr>
              <a:t>Thanks for all!</a:t>
            </a:r>
          </a:p>
        </p:txBody>
      </p:sp>
      <p:pic>
        <p:nvPicPr>
          <p:cNvPr id="9" name="Graphic 8" descr="Winking Face with No Fill">
            <a:extLst>
              <a:ext uri="{FF2B5EF4-FFF2-40B4-BE49-F238E27FC236}">
                <a16:creationId xmlns:a16="http://schemas.microsoft.com/office/drawing/2014/main" id="{5EF7E5ED-A092-734B-00EA-028AA61FC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24" name="Group 15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: Shape 17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13D427A-D8B3-ED23-05C7-D500D31C2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AC400D4-6F89-46F2-8518-2099AEDD0922}" type="slidenum">
              <a:rPr lang="en-US" altLang="zh-CN" sz="1200" smtClean="0">
                <a:latin typeface="+mn-lt"/>
                <a:cs typeface="+mn-cs"/>
              </a:rPr>
              <a:pPr>
                <a:spcAft>
                  <a:spcPts val="600"/>
                </a:spcAft>
              </a:pPr>
              <a:t>23</a:t>
            </a:fld>
            <a:endParaRPr lang="en-US" altLang="zh-CN" sz="120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893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2CAA9DC-398C-9616-6FEF-0C7F88F06B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733" y="679743"/>
            <a:ext cx="5334793" cy="2000546"/>
          </a:xfrm>
          <a:prstGeom prst="rect">
            <a:avLst/>
          </a:prstGeom>
        </p:spPr>
      </p:pic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0FE4A841-BA0E-33B7-8BF8-CCD6A33D1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518" y="3072626"/>
            <a:ext cx="3313155" cy="35529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7CCEE6-3216-6DAA-E9B4-791D6729E8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9337" y="5277000"/>
            <a:ext cx="3154301" cy="12918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D7C1522-36D3-DA3A-44F9-775D56681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12" y="131946"/>
            <a:ext cx="4034235" cy="5190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zh-CN" sz="2400" dirty="0">
                <a:latin typeface="Poppins Medium" panose="00000600000000000000" pitchFamily="2" charset="0"/>
                <a:cs typeface="Poppins Medium" panose="00000600000000000000" pitchFamily="2" charset="0"/>
              </a:rPr>
              <a:t>SOH estimation system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8FAA596-915C-A75D-36DA-9F2A4B84CB1A}"/>
              </a:ext>
            </a:extLst>
          </p:cNvPr>
          <p:cNvSpPr/>
          <p:nvPr/>
        </p:nvSpPr>
        <p:spPr>
          <a:xfrm rot="8902472">
            <a:off x="4866036" y="2946316"/>
            <a:ext cx="1523277" cy="267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7A7A0465-E609-0F25-EA3F-DD32ADEBB21F}"/>
              </a:ext>
            </a:extLst>
          </p:cNvPr>
          <p:cNvSpPr/>
          <p:nvPr/>
        </p:nvSpPr>
        <p:spPr>
          <a:xfrm rot="4589754">
            <a:off x="7717505" y="2796782"/>
            <a:ext cx="652885" cy="2097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35196E-87C1-CD77-0211-116CE63440BE}"/>
              </a:ext>
            </a:extLst>
          </p:cNvPr>
          <p:cNvSpPr txBox="1"/>
          <p:nvPr/>
        </p:nvSpPr>
        <p:spPr>
          <a:xfrm>
            <a:off x="5757187" y="373140"/>
            <a:ext cx="1984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Overall system</a:t>
            </a:r>
            <a:endParaRPr lang="zh-CN" alt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0B099F-D921-E3C8-AEFD-9B8378E8D21D}"/>
              </a:ext>
            </a:extLst>
          </p:cNvPr>
          <p:cNvSpPr txBox="1"/>
          <p:nvPr/>
        </p:nvSpPr>
        <p:spPr>
          <a:xfrm>
            <a:off x="333724" y="4208511"/>
            <a:ext cx="1435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Poppins" panose="00000500000000000000" pitchFamily="2" charset="0"/>
                <a:cs typeface="Poppins" panose="00000500000000000000" pitchFamily="2" charset="0"/>
              </a:rPr>
              <a:t>Feature extraction subsystem</a:t>
            </a:r>
            <a:endParaRPr lang="zh-CN" alt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A7A0F1-0A66-B2C6-D0A2-2201AEB08A06}"/>
              </a:ext>
            </a:extLst>
          </p:cNvPr>
          <p:cNvSpPr txBox="1"/>
          <p:nvPr/>
        </p:nvSpPr>
        <p:spPr>
          <a:xfrm>
            <a:off x="9969648" y="4356099"/>
            <a:ext cx="1549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Poppins" panose="00000500000000000000" pitchFamily="2" charset="0"/>
                <a:cs typeface="Poppins" panose="00000500000000000000" pitchFamily="2" charset="0"/>
              </a:rPr>
              <a:t>Network subsystem</a:t>
            </a:r>
            <a:endParaRPr lang="zh-CN" alt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8221E5A-457D-79BE-CB31-BFCCACAC8C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7371" y="3228086"/>
            <a:ext cx="3313154" cy="1656577"/>
          </a:xfrm>
          <a:prstGeom prst="rect">
            <a:avLst/>
          </a:prstGeom>
        </p:spPr>
      </p:pic>
      <p:sp>
        <p:nvSpPr>
          <p:cNvPr id="19" name="Arrow: Down 18">
            <a:extLst>
              <a:ext uri="{FF2B5EF4-FFF2-40B4-BE49-F238E27FC236}">
                <a16:creationId xmlns:a16="http://schemas.microsoft.com/office/drawing/2014/main" id="{18C6ED1A-E58E-B991-80A6-14E386F97FA1}"/>
              </a:ext>
            </a:extLst>
          </p:cNvPr>
          <p:cNvSpPr/>
          <p:nvPr/>
        </p:nvSpPr>
        <p:spPr>
          <a:xfrm>
            <a:off x="8342996" y="4645152"/>
            <a:ext cx="188356" cy="4866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492E327-289B-8D65-EFC2-C745E8512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48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/>
      <p:bldP spid="15" grpId="0"/>
      <p:bldP spid="16" grpId="0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B537D5-1569-6CEE-1BCF-2346D0AA7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10373"/>
            <a:ext cx="3438526" cy="542311"/>
          </a:xfrm>
        </p:spPr>
        <p:txBody>
          <a:bodyPr>
            <a:noAutofit/>
          </a:bodyPr>
          <a:lstStyle/>
          <a:p>
            <a:r>
              <a:rPr lang="en-US" altLang="zh-CN" sz="3200" dirty="0">
                <a:latin typeface="Poppins Medium" panose="00000600000000000000" pitchFamily="2" charset="0"/>
                <a:cs typeface="Poppins Medium" panose="00000600000000000000" pitchFamily="2" charset="0"/>
              </a:rPr>
              <a:t>Introduction</a:t>
            </a:r>
            <a:endParaRPr lang="zh-CN" altLang="en-US" sz="3200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5CE35B9-CCCB-F087-FCFA-4DA42DF0E2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7" t="196" r="19672"/>
          <a:stretch/>
        </p:blipFill>
        <p:spPr bwMode="auto">
          <a:xfrm>
            <a:off x="838199" y="1384241"/>
            <a:ext cx="2759778" cy="361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FD69092-AC34-444C-22D9-E66506D06244}"/>
              </a:ext>
            </a:extLst>
          </p:cNvPr>
          <p:cNvSpPr txBox="1"/>
          <p:nvPr/>
        </p:nvSpPr>
        <p:spPr>
          <a:xfrm>
            <a:off x="4524149" y="2487016"/>
            <a:ext cx="622374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SOC: T</a:t>
            </a:r>
            <a:r>
              <a:rPr lang="zh-CN" alt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he available energy remaining in the battery pack</a:t>
            </a: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5285F86-F267-72A9-EA01-8DCBD0E9E56D}"/>
              </a:ext>
            </a:extLst>
          </p:cNvPr>
          <p:cNvSpPr txBox="1"/>
          <p:nvPr/>
        </p:nvSpPr>
        <p:spPr>
          <a:xfrm>
            <a:off x="4878550" y="3869683"/>
            <a:ext cx="47171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Coulomb counting equation:</a:t>
            </a:r>
            <a:endParaRPr lang="zh-CN" alt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3DCCABEE-014B-4224-793B-1555B944B574}"/>
                  </a:ext>
                </a:extLst>
              </p:cNvPr>
              <p:cNvSpPr txBox="1"/>
              <p:nvPr/>
            </p:nvSpPr>
            <p:spPr>
              <a:xfrm>
                <a:off x="4878550" y="4224536"/>
                <a:ext cx="4043501" cy="9687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𝑆𝑂𝐶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𝑆𝑂𝐶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altLang="zh-CN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𝑏𝑎𝑡𝑡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𝑏𝑎𝑡𝑡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3DCCABEE-014B-4224-793B-1555B944B5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8550" y="4224536"/>
                <a:ext cx="4043501" cy="9687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93E5C53E-8DD0-57E0-0386-794CF8E46ECD}"/>
              </a:ext>
            </a:extLst>
          </p:cNvPr>
          <p:cNvSpPr txBox="1"/>
          <p:nvPr/>
        </p:nvSpPr>
        <p:spPr>
          <a:xfrm>
            <a:off x="4524151" y="543847"/>
            <a:ext cx="622374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Range anxiety is common among a large number of BEV drivers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What is range anxiety ? - Bluedot">
            <a:extLst>
              <a:ext uri="{FF2B5EF4-FFF2-40B4-BE49-F238E27FC236}">
                <a16:creationId xmlns:a16="http://schemas.microsoft.com/office/drawing/2014/main" id="{3DE963E2-CAFE-442D-829D-706B43FFE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100" y="1225783"/>
            <a:ext cx="487680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3ADEA49-C575-D2FC-AC8B-878236EB9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E00F441-6258-651A-BDE4-5D99DAB9A79B}"/>
              </a:ext>
            </a:extLst>
          </p:cNvPr>
          <p:cNvSpPr txBox="1"/>
          <p:nvPr/>
        </p:nvSpPr>
        <p:spPr>
          <a:xfrm>
            <a:off x="4524149" y="3242442"/>
            <a:ext cx="62237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SOC</a:t>
            </a:r>
            <a:r>
              <a:rPr lang="zh-CN" alt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 cannot be measured directly</a:t>
            </a: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. </a:t>
            </a:r>
            <a:endParaRPr lang="zh-CN" alt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BCED28EC-CEE0-1950-4961-D4500CE15F2C}"/>
              </a:ext>
            </a:extLst>
          </p:cNvPr>
          <p:cNvSpPr/>
          <p:nvPr/>
        </p:nvSpPr>
        <p:spPr>
          <a:xfrm>
            <a:off x="1607466" y="5392225"/>
            <a:ext cx="9321282" cy="968727"/>
          </a:xfrm>
          <a:prstGeom prst="roundRect">
            <a:avLst/>
          </a:prstGeom>
          <a:solidFill>
            <a:srgbClr val="E2D5E7"/>
          </a:solidFill>
          <a:ln>
            <a:solidFill>
              <a:srgbClr val="E2D5E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7030A0"/>
              </a:solidFill>
              <a:highlight>
                <a:srgbClr val="E2D5E7"/>
              </a:highlight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54344A6-F4D2-335F-FFC8-871CAA0F3369}"/>
              </a:ext>
            </a:extLst>
          </p:cNvPr>
          <p:cNvSpPr txBox="1"/>
          <p:nvPr/>
        </p:nvSpPr>
        <p:spPr>
          <a:xfrm>
            <a:off x="2853499" y="5562204"/>
            <a:ext cx="9685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Find a fast, simple way to get the precise SOC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A real-time estimation system for both SOC and SOH</a:t>
            </a:r>
            <a:endParaRPr lang="zh-CN" alt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2" name="Picture 2" descr="初次见面问好英语对话- 英语突破情景对话">
            <a:extLst>
              <a:ext uri="{FF2B5EF4-FFF2-40B4-BE49-F238E27FC236}">
                <a16:creationId xmlns:a16="http://schemas.microsoft.com/office/drawing/2014/main" id="{2ADBA930-B39B-05D9-D8FC-AC4C09BEB7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9125" y="5562204"/>
            <a:ext cx="628771" cy="628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F8D14581-BF3F-115A-AC7C-E9B2F36847E8}"/>
              </a:ext>
            </a:extLst>
          </p:cNvPr>
          <p:cNvSpPr txBox="1"/>
          <p:nvPr/>
        </p:nvSpPr>
        <p:spPr>
          <a:xfrm>
            <a:off x="-883440" y="5701796"/>
            <a:ext cx="61671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latin typeface="Poppins" panose="00000500000000000000" pitchFamily="2" charset="0"/>
                <a:cs typeface="Poppins" panose="00000500000000000000" pitchFamily="2" charset="0"/>
              </a:rPr>
              <a:t>Object</a:t>
            </a:r>
            <a:r>
              <a:rPr lang="en-US" altLang="zh-CN" dirty="0">
                <a:latin typeface="Poppins" panose="00000500000000000000" pitchFamily="2" charset="0"/>
                <a:cs typeface="Poppins" panose="00000500000000000000" pitchFamily="2" charset="0"/>
              </a:rPr>
              <a:t>:</a:t>
            </a:r>
            <a:endParaRPr lang="zh-CN" alt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440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203"/>
    </mc:Choice>
    <mc:Fallback xmlns="">
      <p:transition spd="slow" advTm="982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21" grpId="0"/>
      <p:bldP spid="5" grpId="0"/>
      <p:bldP spid="10" grpId="0"/>
      <p:bldP spid="8" grpId="0" animBg="1"/>
      <p:bldP spid="9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9873" cy="6858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内容占位符 2">
            <a:extLst>
              <a:ext uri="{FF2B5EF4-FFF2-40B4-BE49-F238E27FC236}">
                <a16:creationId xmlns:a16="http://schemas.microsoft.com/office/drawing/2014/main" id="{43201301-1336-82D1-5952-1962B9A39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825" y="144539"/>
            <a:ext cx="6640050" cy="631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CN" sz="3200" dirty="0">
                <a:latin typeface="Poppins Medium" panose="00000600000000000000" pitchFamily="2" charset="0"/>
                <a:cs typeface="Poppins Medium" panose="00000600000000000000" pitchFamily="2" charset="0"/>
              </a:rPr>
              <a:t>State-of-the-art </a:t>
            </a:r>
            <a:r>
              <a:rPr lang="it-IT" altLang="zh-CN" sz="3200" dirty="0" err="1">
                <a:latin typeface="Poppins Medium" panose="00000600000000000000" pitchFamily="2" charset="0"/>
                <a:cs typeface="Poppins Medium" panose="00000600000000000000" pitchFamily="2" charset="0"/>
              </a:rPr>
              <a:t>methods</a:t>
            </a:r>
            <a:r>
              <a:rPr lang="it-IT" altLang="zh-CN" sz="3200" dirty="0">
                <a:latin typeface="Poppins Medium" panose="00000600000000000000" pitchFamily="2" charset="0"/>
                <a:cs typeface="Poppins Medium" panose="00000600000000000000" pitchFamily="2" charset="0"/>
              </a:rPr>
              <a:t>:</a:t>
            </a:r>
          </a:p>
          <a:p>
            <a:endParaRPr lang="zh-CN" altLang="en-US" sz="3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7EAA094-9CF6-4695-958A-33D9BCAA9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123132" y="713128"/>
            <a:ext cx="1068867" cy="2126625"/>
            <a:chOff x="10918968" y="713127"/>
            <a:chExt cx="1273032" cy="2532832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E80C965-DB6D-4F81-9E9E-B027384D0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A580F890-B085-4E95-96AA-55AEBEC5CE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36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文本框 6">
            <a:extLst>
              <a:ext uri="{FF2B5EF4-FFF2-40B4-BE49-F238E27FC236}">
                <a16:creationId xmlns:a16="http://schemas.microsoft.com/office/drawing/2014/main" id="{79AAB3E3-FC7A-0148-B277-CB1BA60805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1908635"/>
              </p:ext>
            </p:extLst>
          </p:nvPr>
        </p:nvGraphicFramePr>
        <p:xfrm>
          <a:off x="670705" y="713129"/>
          <a:ext cx="11003136" cy="59180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F32D9CC4-A4BB-128B-A735-57442F8E9D08}"/>
                  </a:ext>
                </a:extLst>
              </p:cNvPr>
              <p:cNvSpPr txBox="1"/>
              <p:nvPr/>
            </p:nvSpPr>
            <p:spPr>
              <a:xfrm>
                <a:off x="-5722119" y="5448442"/>
                <a:ext cx="4043501" cy="9687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𝑆𝑂𝐶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𝑆𝑂𝐶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altLang="zh-CN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𝑏𝑎𝑡𝑡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𝑏𝑎𝑡𝑡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zh-CN" altLang="en-US" sz="24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F32D9CC4-A4BB-128B-A735-57442F8E9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22119" y="5448442"/>
                <a:ext cx="4043501" cy="96872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文本框 27">
            <a:extLst>
              <a:ext uri="{FF2B5EF4-FFF2-40B4-BE49-F238E27FC236}">
                <a16:creationId xmlns:a16="http://schemas.microsoft.com/office/drawing/2014/main" id="{F8C3ACA3-D9CC-2062-B390-E90470ABD963}"/>
              </a:ext>
            </a:extLst>
          </p:cNvPr>
          <p:cNvSpPr txBox="1"/>
          <p:nvPr/>
        </p:nvSpPr>
        <p:spPr>
          <a:xfrm>
            <a:off x="-5993767" y="2547354"/>
            <a:ext cx="5778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Pros</a:t>
            </a: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Simple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Reliable in a short period of time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EC6E11C7-CF39-95AB-CC93-FFF6E784024E}"/>
              </a:ext>
            </a:extLst>
          </p:cNvPr>
          <p:cNvSpPr txBox="1"/>
          <p:nvPr/>
        </p:nvSpPr>
        <p:spPr>
          <a:xfrm>
            <a:off x="-6055431" y="6858000"/>
            <a:ext cx="96243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</a:t>
            </a: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Cumulative error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Neglect aging phenomenon</a:t>
            </a:r>
            <a:endParaRPr lang="zh-CN" altLang="en-US" sz="2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45" name="Picture 20" descr="Diagram, schematic&#10;&#10;Description automatically generated">
            <a:extLst>
              <a:ext uri="{FF2B5EF4-FFF2-40B4-BE49-F238E27FC236}">
                <a16:creationId xmlns:a16="http://schemas.microsoft.com/office/drawing/2014/main" id="{2871A9B6-6C7E-E03C-92BD-5F51789A9F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267043" y="439686"/>
            <a:ext cx="4560589" cy="2791464"/>
          </a:xfrm>
          <a:prstGeom prst="rect">
            <a:avLst/>
          </a:prstGeom>
        </p:spPr>
      </p:pic>
      <p:pic>
        <p:nvPicPr>
          <p:cNvPr id="46" name="Picture 15" descr="Diagram, schematic&#10;&#10;Description automatically generated">
            <a:extLst>
              <a:ext uri="{FF2B5EF4-FFF2-40B4-BE49-F238E27FC236}">
                <a16:creationId xmlns:a16="http://schemas.microsoft.com/office/drawing/2014/main" id="{A228CBD0-0D46-C1E3-E8D2-AD4CF3491E6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3736" y="439686"/>
            <a:ext cx="1983307" cy="2756436"/>
          </a:xfrm>
          <a:prstGeom prst="rect">
            <a:avLst/>
          </a:prstGeom>
        </p:spPr>
      </p:pic>
      <p:pic>
        <p:nvPicPr>
          <p:cNvPr id="48" name="Picture 2" descr="InnerEye">
            <a:extLst>
              <a:ext uri="{FF2B5EF4-FFF2-40B4-BE49-F238E27FC236}">
                <a16:creationId xmlns:a16="http://schemas.microsoft.com/office/drawing/2014/main" id="{E96B08E8-EE01-3865-5978-1EBF65632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547" y="1289398"/>
            <a:ext cx="3264883" cy="2174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8" descr="Understanding Kalman Filters - MATLAB">
            <a:extLst>
              <a:ext uri="{FF2B5EF4-FFF2-40B4-BE49-F238E27FC236}">
                <a16:creationId xmlns:a16="http://schemas.microsoft.com/office/drawing/2014/main" id="{6A3F1E9B-E3E8-97C9-5857-CC408C67547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3736" y="3231150"/>
            <a:ext cx="5086985" cy="2861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Open circuit voltage (OCV)-state of charge (SOC) curve at room... |  Download Scientific Diagram">
            <a:extLst>
              <a:ext uri="{FF2B5EF4-FFF2-40B4-BE49-F238E27FC236}">
                <a16:creationId xmlns:a16="http://schemas.microsoft.com/office/drawing/2014/main" id="{7F32D4E6-74F3-D149-27AC-B899DC573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839" y="7344262"/>
            <a:ext cx="478155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文本框 50">
            <a:extLst>
              <a:ext uri="{FF2B5EF4-FFF2-40B4-BE49-F238E27FC236}">
                <a16:creationId xmlns:a16="http://schemas.microsoft.com/office/drawing/2014/main" id="{1BAB3D41-D0E0-1A6E-5DEC-ACA44B1A4E25}"/>
              </a:ext>
            </a:extLst>
          </p:cNvPr>
          <p:cNvSpPr txBox="1"/>
          <p:nvPr/>
        </p:nvSpPr>
        <p:spPr>
          <a:xfrm>
            <a:off x="13637588" y="8022030"/>
            <a:ext cx="5778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Pros</a:t>
            </a: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Simple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A980989E-867C-A22B-6050-B8718ED831E6}"/>
              </a:ext>
            </a:extLst>
          </p:cNvPr>
          <p:cNvSpPr txBox="1"/>
          <p:nvPr/>
        </p:nvSpPr>
        <p:spPr>
          <a:xfrm>
            <a:off x="13637588" y="9380084"/>
            <a:ext cx="96243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</a:t>
            </a: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The battery needs to stand for a long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Neglect aging phenomenon</a:t>
            </a:r>
            <a:endParaRPr lang="zh-CN" altLang="en-US" sz="2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CE125575-7DCB-2C59-177D-04C9DE2FD608}"/>
              </a:ext>
            </a:extLst>
          </p:cNvPr>
          <p:cNvSpPr txBox="1"/>
          <p:nvPr/>
        </p:nvSpPr>
        <p:spPr>
          <a:xfrm>
            <a:off x="19415748" y="1776440"/>
            <a:ext cx="5778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Pros</a:t>
            </a: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Considering battery 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Relatively precise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CFA0A82B-1DAC-922F-FA52-C255DE1E835B}"/>
              </a:ext>
            </a:extLst>
          </p:cNvPr>
          <p:cNvSpPr txBox="1"/>
          <p:nvPr/>
        </p:nvSpPr>
        <p:spPr>
          <a:xfrm>
            <a:off x="19415748" y="3239851"/>
            <a:ext cx="5778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</a:t>
            </a: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Computational heavy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The accuracy strongly rely on the battery equivalent model</a:t>
            </a:r>
          </a:p>
        </p:txBody>
      </p:sp>
      <p:sp>
        <p:nvSpPr>
          <p:cNvPr id="55" name="矩形: 圆角 54">
            <a:extLst>
              <a:ext uri="{FF2B5EF4-FFF2-40B4-BE49-F238E27FC236}">
                <a16:creationId xmlns:a16="http://schemas.microsoft.com/office/drawing/2014/main" id="{FDB22232-5452-AFA3-CE71-2FAC62E94DBB}"/>
              </a:ext>
            </a:extLst>
          </p:cNvPr>
          <p:cNvSpPr/>
          <p:nvPr/>
        </p:nvSpPr>
        <p:spPr>
          <a:xfrm>
            <a:off x="840624" y="5186832"/>
            <a:ext cx="4500735" cy="1339626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6">
                  <a:lumMod val="40000"/>
                  <a:lumOff val="6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1254A8A9-0879-C4DE-8983-D4DCC54DF5D0}"/>
              </a:ext>
            </a:extLst>
          </p:cNvPr>
          <p:cNvSpPr txBox="1"/>
          <p:nvPr/>
        </p:nvSpPr>
        <p:spPr>
          <a:xfrm>
            <a:off x="6065600" y="3600338"/>
            <a:ext cx="57781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Pros</a:t>
            </a: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Optimal for non-linear problems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Avoid complicated battery model or reactions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Poppins" panose="00000500000000000000" pitchFamily="2" charset="0"/>
                <a:cs typeface="Poppins" panose="00000500000000000000" pitchFamily="2" charset="0"/>
              </a:rPr>
              <a:t>Considering battery 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1AD0EDA-549A-93DA-0D11-44E0849E9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6248" y="6353236"/>
            <a:ext cx="2743200" cy="365125"/>
          </a:xfrm>
        </p:spPr>
        <p:txBody>
          <a:bodyPr/>
          <a:lstStyle/>
          <a:p>
            <a:fld id="{EAC400D4-6F89-46F2-8518-2099AEDD0922}" type="slidenum">
              <a:rPr lang="zh-CN" altLang="en-US" sz="1600" b="1" smtClean="0">
                <a:latin typeface="Poppins" panose="00000500000000000000" pitchFamily="2" charset="0"/>
                <a:cs typeface="Poppins" panose="00000500000000000000" pitchFamily="2" charset="0"/>
              </a:rPr>
              <a:t>4</a:t>
            </a:fld>
            <a:endParaRPr lang="zh-CN" altLang="en-US" sz="16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867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518"/>
    </mc:Choice>
    <mc:Fallback xmlns="">
      <p:transition spd="slow" advTm="175518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B9651FA3-B4A1-4E98-9B71-4CF820877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154611-331D-4E29-AA01-090379FC6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372" y="1047757"/>
            <a:ext cx="6049942" cy="768459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altLang="zh-CN" sz="3600" kern="1200" dirty="0">
                <a:latin typeface="Poppins Medium" panose="00000600000000000000" pitchFamily="2" charset="0"/>
                <a:cs typeface="Poppins Medium" panose="00000600000000000000" pitchFamily="2" charset="0"/>
              </a:rPr>
              <a:t>Step 1: SOC estimation Network comparison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251C93-E962-41D6-A7DE-48D6DCDB70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552" y="2007292"/>
            <a:ext cx="6612448" cy="703643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In this step, dataset from [1] has been used as first attempt.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227E5B6-9132-43CA-B503-37A18562A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04059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2929CB1-0E3C-4B2D-ADC5-0154FB33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03994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58970D8-8D1D-4B5C-894B-E871CC865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67336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3C2051E-A88D-48E5-BACF-AAED178927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32259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5F2F0C84-BE8C-4DC2-A6D3-30349A801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04059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7821A508-2985-4905-874A-527429BAA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4382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74576B-A661-1836-1C4B-968113B8BC86}"/>
              </a:ext>
            </a:extLst>
          </p:cNvPr>
          <p:cNvSpPr txBox="1"/>
          <p:nvPr/>
        </p:nvSpPr>
        <p:spPr>
          <a:xfrm>
            <a:off x="5198992" y="5632704"/>
            <a:ext cx="6521059" cy="4126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altLang="zh-CN" sz="2000" dirty="0">
              <a:solidFill>
                <a:srgbClr val="FFC00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D74A8C5-8469-E3E2-1FB9-811DBE06CDC4}"/>
              </a:ext>
            </a:extLst>
          </p:cNvPr>
          <p:cNvSpPr txBox="1">
            <a:spLocks/>
          </p:cNvSpPr>
          <p:nvPr/>
        </p:nvSpPr>
        <p:spPr>
          <a:xfrm>
            <a:off x="-1393941" y="2514674"/>
            <a:ext cx="12271248" cy="5484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The Essence of Artificial Neural Networks | by Ivan Liljeqvist | Medium">
            <a:extLst>
              <a:ext uri="{FF2B5EF4-FFF2-40B4-BE49-F238E27FC236}">
                <a16:creationId xmlns:a16="http://schemas.microsoft.com/office/drawing/2014/main" id="{501FA093-3891-9E69-DF2A-1097DA76A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010" y="2280440"/>
            <a:ext cx="4557041" cy="2969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3405A30-07A1-A0C7-51F7-08C2C6EA7E3B}"/>
              </a:ext>
            </a:extLst>
          </p:cNvPr>
          <p:cNvSpPr txBox="1"/>
          <p:nvPr/>
        </p:nvSpPr>
        <p:spPr>
          <a:xfrm>
            <a:off x="313536" y="5817029"/>
            <a:ext cx="67904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Poppins" panose="00000500000000000000" pitchFamily="2" charset="0"/>
                <a:cs typeface="Poppins" panose="00000500000000000000" pitchFamily="2" charset="0"/>
              </a:rPr>
              <a:t>[1]Carlo Vidal: ”Estimating battery state of charge using recurrent and non-recurrent neural networks”. </a:t>
            </a:r>
            <a:endParaRPr lang="zh-CN" altLang="en-US" sz="1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802D510-B079-0EA4-E4E3-C0FEF2BC64D9}"/>
              </a:ext>
            </a:extLst>
          </p:cNvPr>
          <p:cNvSpPr txBox="1"/>
          <p:nvPr/>
        </p:nvSpPr>
        <p:spPr>
          <a:xfrm>
            <a:off x="313055" y="3016513"/>
            <a:ext cx="667194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Focusing on the performance of three different neural networks: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C7F01BD-382E-C956-4BA5-82E5EB8BF831}"/>
              </a:ext>
            </a:extLst>
          </p:cNvPr>
          <p:cNvSpPr txBox="1"/>
          <p:nvPr/>
        </p:nvSpPr>
        <p:spPr>
          <a:xfrm>
            <a:off x="2085145" y="3908724"/>
            <a:ext cx="6790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Poppins" panose="00000500000000000000" pitchFamily="2" charset="0"/>
                <a:cs typeface="Poppins" panose="00000500000000000000" pitchFamily="2" charset="0"/>
              </a:rPr>
              <a:t>FNN</a:t>
            </a: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--</a:t>
            </a:r>
            <a:r>
              <a:rPr lang="en-US" altLang="zh-CN" sz="2000" b="1" dirty="0">
                <a:latin typeface="Poppins" panose="00000500000000000000" pitchFamily="2" charset="0"/>
                <a:cs typeface="Poppins" panose="00000500000000000000" pitchFamily="2" charset="0"/>
              </a:rPr>
              <a:t>LSTM</a:t>
            </a: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--</a:t>
            </a:r>
            <a:r>
              <a:rPr lang="en-US" altLang="zh-CN" sz="2000" b="1" dirty="0">
                <a:latin typeface="Poppins" panose="00000500000000000000" pitchFamily="2" charset="0"/>
                <a:cs typeface="Poppins" panose="00000500000000000000" pitchFamily="2" charset="0"/>
              </a:rPr>
              <a:t>NARX</a:t>
            </a:r>
            <a:endParaRPr lang="en-US" altLang="zh-CN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9AC1889-874B-7E3B-E537-474FC9FE7007}"/>
              </a:ext>
            </a:extLst>
          </p:cNvPr>
          <p:cNvSpPr txBox="1"/>
          <p:nvPr/>
        </p:nvSpPr>
        <p:spPr>
          <a:xfrm>
            <a:off x="372552" y="4493159"/>
            <a:ext cx="66124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After comprising, choose one of the three in order to get into the next step.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7AAD10B-CE21-9457-3C80-559B90742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z="1600" b="1" smtClean="0">
                <a:latin typeface="Poppins" panose="00000500000000000000" pitchFamily="2" charset="0"/>
                <a:cs typeface="Poppins" panose="00000500000000000000" pitchFamily="2" charset="0"/>
              </a:rPr>
              <a:t>5</a:t>
            </a:fld>
            <a:endParaRPr lang="zh-CN" altLang="en-US" sz="16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876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280"/>
    </mc:Choice>
    <mc:Fallback xmlns="">
      <p:transition spd="slow" advTm="412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F7EE28D-3FFE-9D9E-676A-5C417ED67534}"/>
              </a:ext>
            </a:extLst>
          </p:cNvPr>
          <p:cNvSpPr txBox="1"/>
          <p:nvPr/>
        </p:nvSpPr>
        <p:spPr>
          <a:xfrm>
            <a:off x="334840" y="241300"/>
            <a:ext cx="510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Poppins Medium" panose="00000600000000000000" pitchFamily="2" charset="0"/>
                <a:cs typeface="Poppins Medium" panose="00000600000000000000" pitchFamily="2" charset="0"/>
              </a:rPr>
              <a:t>Networks’ schematics</a:t>
            </a:r>
            <a:endParaRPr lang="zh-CN" altLang="en-US" sz="3200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BD743-0D43-3351-6C40-595A830577BA}"/>
              </a:ext>
            </a:extLst>
          </p:cNvPr>
          <p:cNvSpPr txBox="1"/>
          <p:nvPr/>
        </p:nvSpPr>
        <p:spPr>
          <a:xfrm>
            <a:off x="5110512" y="1372371"/>
            <a:ext cx="2148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LSTM</a:t>
            </a:r>
            <a:endParaRPr lang="zh-CN" alt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02FD11-CD2A-6BE5-7DD7-D1040F79FF02}"/>
              </a:ext>
            </a:extLst>
          </p:cNvPr>
          <p:cNvSpPr txBox="1"/>
          <p:nvPr/>
        </p:nvSpPr>
        <p:spPr>
          <a:xfrm>
            <a:off x="7457394" y="1372371"/>
            <a:ext cx="1574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NARX</a:t>
            </a:r>
            <a:endParaRPr lang="zh-CN" alt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4" name="图片 3" descr="图示, 示意图&#10;&#10;描述已自动生成">
            <a:extLst>
              <a:ext uri="{FF2B5EF4-FFF2-40B4-BE49-F238E27FC236}">
                <a16:creationId xmlns:a16="http://schemas.microsoft.com/office/drawing/2014/main" id="{4BB64EEC-112B-52A1-FA82-FBCCF22511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5266" y="-3806511"/>
            <a:ext cx="4919593" cy="6329386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2D5123A6-9D7C-864E-1432-549873A84E59}"/>
              </a:ext>
            </a:extLst>
          </p:cNvPr>
          <p:cNvSpPr txBox="1"/>
          <p:nvPr/>
        </p:nvSpPr>
        <p:spPr>
          <a:xfrm>
            <a:off x="4295245" y="1372371"/>
            <a:ext cx="9477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Poppins" panose="00000500000000000000" pitchFamily="2" charset="0"/>
                <a:cs typeface="Poppins" panose="00000500000000000000" pitchFamily="2" charset="0"/>
              </a:rPr>
              <a:t>FNN</a:t>
            </a:r>
            <a:endParaRPr lang="zh-CN" alt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5AE357D4-BAC6-23E1-9124-988B16B894D3}"/>
              </a:ext>
            </a:extLst>
          </p:cNvPr>
          <p:cNvSpPr/>
          <p:nvPr/>
        </p:nvSpPr>
        <p:spPr>
          <a:xfrm>
            <a:off x="4210440" y="1280038"/>
            <a:ext cx="850185" cy="584775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3BE9FC48-9665-600C-3EE0-627F0DA2FE21}"/>
              </a:ext>
            </a:extLst>
          </p:cNvPr>
          <p:cNvSpPr/>
          <p:nvPr/>
        </p:nvSpPr>
        <p:spPr>
          <a:xfrm>
            <a:off x="7470009" y="1280038"/>
            <a:ext cx="850185" cy="584775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4C8157A9-68F6-57C5-67C3-B202ED59426D}"/>
              </a:ext>
            </a:extLst>
          </p:cNvPr>
          <p:cNvSpPr/>
          <p:nvPr/>
        </p:nvSpPr>
        <p:spPr>
          <a:xfrm>
            <a:off x="5771922" y="1269339"/>
            <a:ext cx="850185" cy="575395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pic>
        <p:nvPicPr>
          <p:cNvPr id="23" name="图片 22" descr="图示&#10;&#10;描述已自动生成">
            <a:extLst>
              <a:ext uri="{FF2B5EF4-FFF2-40B4-BE49-F238E27FC236}">
                <a16:creationId xmlns:a16="http://schemas.microsoft.com/office/drawing/2014/main" id="{7095A3C1-0F4C-3C3E-8865-D1D3BFD494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57720" y="7722183"/>
            <a:ext cx="10295524" cy="4244210"/>
          </a:xfrm>
          <a:prstGeom prst="rect">
            <a:avLst/>
          </a:prstGeom>
        </p:spPr>
      </p:pic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EA197E-ABA6-ABEA-F3DF-F9D47C8ED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AA976BB9-EE12-F963-A61C-949F7FFE8E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557720" y="2738480"/>
            <a:ext cx="6990124" cy="476809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88279396"/>
      </p:ext>
    </p:extLst>
  </p:cSld>
  <p:clrMapOvr>
    <a:masterClrMapping/>
  </p:clrMapOvr>
  <p:transition spd="slow" advTm="8145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1.48148E-6 L 0.93724 0.5935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62" y="2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7.40741E-7 L 0.8332 -0.121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54" y="-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3.33333E-6 L 0.69766 -0.8219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83" y="-4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  <p:bldP spid="16" grpId="0" animBg="1"/>
      <p:bldP spid="1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AAAE94E3-A7DB-4868-B1E3-E49703488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D85DBD6-86B5-1924-AF13-DDF9CE2DA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5279408" cy="11280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z="3200" dirty="0">
                <a:latin typeface="Poppins Medium" panose="00000600000000000000" pitchFamily="2" charset="0"/>
                <a:cs typeface="Poppins Medium" panose="00000600000000000000" pitchFamily="2" charset="0"/>
              </a:rPr>
              <a:t>Dataset measurement and introduction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表格&#10;&#10;描述已自动生成">
            <a:extLst>
              <a:ext uri="{FF2B5EF4-FFF2-40B4-BE49-F238E27FC236}">
                <a16:creationId xmlns:a16="http://schemas.microsoft.com/office/drawing/2014/main" id="{91DBEF30-58B9-4324-D5BC-F1A8F476F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264" y="2840428"/>
            <a:ext cx="4212861" cy="311197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图形用户界面, 图示, 应用程序, Word&#10;&#10;描述已自动生成">
            <a:extLst>
              <a:ext uri="{FF2B5EF4-FFF2-40B4-BE49-F238E27FC236}">
                <a16:creationId xmlns:a16="http://schemas.microsoft.com/office/drawing/2014/main" id="{A254E1EA-AF29-2DEC-C3B5-F581D9BD1F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542" y="-3163272"/>
            <a:ext cx="3898114" cy="292358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9E14D918-11E3-8854-1F75-8725A3D96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75894" y="554913"/>
            <a:ext cx="4774249" cy="2528654"/>
          </a:xfrm>
          <a:prstGeom prst="rect">
            <a:avLst/>
          </a:prstGeom>
        </p:spPr>
      </p:pic>
      <p:pic>
        <p:nvPicPr>
          <p:cNvPr id="3074" name="Picture 2" descr="Panasonic NCR18650PF 2750mAh - 10A - 18650 - Li-ion - Rechargeable  batteries | NKON">
            <a:extLst>
              <a:ext uri="{FF2B5EF4-FFF2-40B4-BE49-F238E27FC236}">
                <a16:creationId xmlns:a16="http://schemas.microsoft.com/office/drawing/2014/main" id="{5C5A3E42-BAD3-2AE6-3528-882EC1874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7731" y="3613819"/>
            <a:ext cx="2788920" cy="27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75A8B57-91A5-B019-BC8C-17BBFC520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69157" y="6402739"/>
            <a:ext cx="2743200" cy="365125"/>
          </a:xfrm>
        </p:spPr>
        <p:txBody>
          <a:bodyPr/>
          <a:lstStyle/>
          <a:p>
            <a:fld id="{EAC400D4-6F89-46F2-8518-2099AEDD0922}" type="slidenum">
              <a:rPr lang="zh-CN" altLang="en-US" smtClean="0"/>
              <a:t>7</a:t>
            </a:fld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21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108"/>
    </mc:Choice>
    <mc:Fallback xmlns="">
      <p:transition spd="slow" advTm="651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2.59259E-6 L -0.39153 -0.473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83" y="-2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75 -0.00093 L -0.475 0.471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13" y="2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85185E-6 L 0.40807 0.9719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04" y="4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9" descr="图示&#10;&#10;描述已自动生成">
            <a:extLst>
              <a:ext uri="{FF2B5EF4-FFF2-40B4-BE49-F238E27FC236}">
                <a16:creationId xmlns:a16="http://schemas.microsoft.com/office/drawing/2014/main" id="{6E2705D5-2CAE-32E3-B56B-E2D8753039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423" y="614363"/>
            <a:ext cx="8160296" cy="6005584"/>
          </a:xfr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510B4BF6-D3D3-C3C1-B377-F1D5199D2EC3}"/>
              </a:ext>
            </a:extLst>
          </p:cNvPr>
          <p:cNvSpPr txBox="1"/>
          <p:nvPr/>
        </p:nvSpPr>
        <p:spPr>
          <a:xfrm>
            <a:off x="377825" y="29588"/>
            <a:ext cx="4816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Poppins Medium" panose="00000600000000000000" pitchFamily="2" charset="0"/>
                <a:cs typeface="Poppins Medium" panose="00000600000000000000" pitchFamily="2" charset="0"/>
              </a:rPr>
              <a:t>Training and Testing</a:t>
            </a:r>
            <a:endParaRPr lang="zh-CN" altLang="en-US" sz="3200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" name="箭头: 右 1">
            <a:extLst>
              <a:ext uri="{FF2B5EF4-FFF2-40B4-BE49-F238E27FC236}">
                <a16:creationId xmlns:a16="http://schemas.microsoft.com/office/drawing/2014/main" id="{66AB93ED-8935-BFE1-A71C-4754F0A3CEA6}"/>
              </a:ext>
            </a:extLst>
          </p:cNvPr>
          <p:cNvSpPr/>
          <p:nvPr/>
        </p:nvSpPr>
        <p:spPr>
          <a:xfrm>
            <a:off x="8643937" y="6043612"/>
            <a:ext cx="314325" cy="200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14">
            <a:extLst>
              <a:ext uri="{FF2B5EF4-FFF2-40B4-BE49-F238E27FC236}">
                <a16:creationId xmlns:a16="http://schemas.microsoft.com/office/drawing/2014/main" id="{37FF51A0-8D43-D4A0-3643-1A4FDC8981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3050" y="5659628"/>
            <a:ext cx="2004164" cy="1028921"/>
          </a:xfrm>
          <a:prstGeom prst="rect">
            <a:avLst/>
          </a:prstGeom>
        </p:spPr>
      </p:pic>
      <p:pic>
        <p:nvPicPr>
          <p:cNvPr id="4" name="Picture 12">
            <a:extLst>
              <a:ext uri="{FF2B5EF4-FFF2-40B4-BE49-F238E27FC236}">
                <a16:creationId xmlns:a16="http://schemas.microsoft.com/office/drawing/2014/main" id="{29DD4A85-FA5A-F884-7B7F-C159A2444A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0277" y="4927029"/>
            <a:ext cx="1221973" cy="680212"/>
          </a:xfrm>
          <a:prstGeom prst="rect">
            <a:avLst/>
          </a:prstGeom>
        </p:spPr>
      </p:pic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2C35AE1-13AC-4D5D-42D2-197010F62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1640" y="6437384"/>
            <a:ext cx="2743200" cy="365125"/>
          </a:xfrm>
        </p:spPr>
        <p:txBody>
          <a:bodyPr/>
          <a:lstStyle/>
          <a:p>
            <a:fld id="{EAC400D4-6F89-46F2-8518-2099AEDD0922}" type="slidenum">
              <a:rPr lang="zh-CN" altLang="en-US" sz="1600" b="1" smtClean="0">
                <a:latin typeface="Poppins" panose="00000500000000000000" pitchFamily="2" charset="0"/>
                <a:cs typeface="Poppins" panose="00000500000000000000" pitchFamily="2" charset="0"/>
              </a:rPr>
              <a:t>8</a:t>
            </a:fld>
            <a:endParaRPr lang="zh-CN" altLang="en-US" sz="16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A5D51D6-D15F-79A2-6A0F-F2043A6D98C1}"/>
              </a:ext>
            </a:extLst>
          </p:cNvPr>
          <p:cNvSpPr/>
          <p:nvPr/>
        </p:nvSpPr>
        <p:spPr>
          <a:xfrm>
            <a:off x="1737423" y="2842260"/>
            <a:ext cx="1485837" cy="74676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755798A-9D52-722F-5564-3A45E1914AC8}"/>
              </a:ext>
            </a:extLst>
          </p:cNvPr>
          <p:cNvSpPr/>
          <p:nvPr/>
        </p:nvSpPr>
        <p:spPr>
          <a:xfrm>
            <a:off x="3779520" y="3528060"/>
            <a:ext cx="1485837" cy="74676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F37C002-ACF2-5609-782A-70047BC83EA9}"/>
              </a:ext>
            </a:extLst>
          </p:cNvPr>
          <p:cNvSpPr/>
          <p:nvPr/>
        </p:nvSpPr>
        <p:spPr>
          <a:xfrm>
            <a:off x="3708463" y="2156460"/>
            <a:ext cx="1485837" cy="74676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B5207B0-E8D2-E248-9686-289DE9C3BB18}"/>
              </a:ext>
            </a:extLst>
          </p:cNvPr>
          <p:cNvSpPr/>
          <p:nvPr/>
        </p:nvSpPr>
        <p:spPr>
          <a:xfrm>
            <a:off x="2735580" y="614363"/>
            <a:ext cx="2834640" cy="135921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021C07E-4B38-428E-B649-9916A72BD3EB}"/>
              </a:ext>
            </a:extLst>
          </p:cNvPr>
          <p:cNvSpPr/>
          <p:nvPr/>
        </p:nvSpPr>
        <p:spPr>
          <a:xfrm>
            <a:off x="6751320" y="922020"/>
            <a:ext cx="1592580" cy="73152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5D212BF-352F-CC6D-519C-F7D3B26DB108}"/>
              </a:ext>
            </a:extLst>
          </p:cNvPr>
          <p:cNvSpPr/>
          <p:nvPr/>
        </p:nvSpPr>
        <p:spPr>
          <a:xfrm>
            <a:off x="6801688" y="2156461"/>
            <a:ext cx="1485837" cy="74675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F4739AAC-16C2-B19D-B109-DA2237CC3F19}"/>
              </a:ext>
            </a:extLst>
          </p:cNvPr>
          <p:cNvSpPr/>
          <p:nvPr/>
        </p:nvSpPr>
        <p:spPr>
          <a:xfrm>
            <a:off x="6751320" y="4411980"/>
            <a:ext cx="1586574" cy="105156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565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534"/>
    </mc:Choice>
    <mc:Fallback xmlns="">
      <p:transition spd="slow" advTm="935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 L 0.00078 0.20023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59259E-6 L 0.07122 2.59259E-6 C 0.10299 2.59259E-6 0.14245 -0.04792 0.14245 -0.08658 L 0.14245 -0.17315 " pathEditMode="relative" rAng="0" ptsTypes="AAAA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22" y="-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2E81F-B4AC-3C1F-885B-62C822815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151" y="0"/>
            <a:ext cx="4448049" cy="1104900"/>
          </a:xfrm>
        </p:spPr>
        <p:txBody>
          <a:bodyPr>
            <a:noAutofit/>
          </a:bodyPr>
          <a:lstStyle/>
          <a:p>
            <a:r>
              <a:rPr lang="en-US" altLang="zh-CN" sz="3200" b="1" dirty="0">
                <a:latin typeface="Poppins Medium" panose="00000600000000000000" pitchFamily="2" charset="0"/>
                <a:cs typeface="Poppins Medium" panose="00000600000000000000" pitchFamily="2" charset="0"/>
              </a:rPr>
              <a:t>Results comparison</a:t>
            </a:r>
            <a:endParaRPr lang="zh-CN" altLang="en-US" sz="3200" b="1" dirty="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F8163DC-E4F9-3C3C-718F-D9130CBCAB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1949857"/>
              </p:ext>
            </p:extLst>
          </p:nvPr>
        </p:nvGraphicFramePr>
        <p:xfrm>
          <a:off x="0" y="978408"/>
          <a:ext cx="5295900" cy="4901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9">
            <a:extLst>
              <a:ext uri="{FF2B5EF4-FFF2-40B4-BE49-F238E27FC236}">
                <a16:creationId xmlns:a16="http://schemas.microsoft.com/office/drawing/2014/main" id="{8EE8E218-EBFE-4AAF-34CD-9ED80EF1F3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8087109"/>
              </p:ext>
            </p:extLst>
          </p:nvPr>
        </p:nvGraphicFramePr>
        <p:xfrm>
          <a:off x="5245004" y="978409"/>
          <a:ext cx="6829425" cy="5596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矩形: 圆角 3">
            <a:extLst>
              <a:ext uri="{FF2B5EF4-FFF2-40B4-BE49-F238E27FC236}">
                <a16:creationId xmlns:a16="http://schemas.microsoft.com/office/drawing/2014/main" id="{79A517C6-C3F5-794F-2C1B-71853D426208}"/>
              </a:ext>
            </a:extLst>
          </p:cNvPr>
          <p:cNvSpPr/>
          <p:nvPr/>
        </p:nvSpPr>
        <p:spPr>
          <a:xfrm>
            <a:off x="6108508" y="4090445"/>
            <a:ext cx="1460967" cy="1779469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5DA270C-82AA-0DA0-BE51-DB3B251C23C7}"/>
              </a:ext>
            </a:extLst>
          </p:cNvPr>
          <p:cNvSpPr txBox="1"/>
          <p:nvPr/>
        </p:nvSpPr>
        <p:spPr>
          <a:xfrm>
            <a:off x="4381500" y="6205651"/>
            <a:ext cx="2524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Best performance!</a:t>
            </a:r>
            <a:endParaRPr lang="zh-CN" altLang="en-US" b="1" dirty="0">
              <a:solidFill>
                <a:schemeClr val="accent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D54A7CC6-FE48-FF62-59BD-684B636C602B}"/>
              </a:ext>
            </a:extLst>
          </p:cNvPr>
          <p:cNvSpPr/>
          <p:nvPr/>
        </p:nvSpPr>
        <p:spPr>
          <a:xfrm>
            <a:off x="4155798" y="4154557"/>
            <a:ext cx="889552" cy="1725035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箭头: 下 8">
            <a:extLst>
              <a:ext uri="{FF2B5EF4-FFF2-40B4-BE49-F238E27FC236}">
                <a16:creationId xmlns:a16="http://schemas.microsoft.com/office/drawing/2014/main" id="{F910AC98-B60E-7C66-357B-071ADACC0696}"/>
              </a:ext>
            </a:extLst>
          </p:cNvPr>
          <p:cNvSpPr/>
          <p:nvPr/>
        </p:nvSpPr>
        <p:spPr>
          <a:xfrm rot="19138645">
            <a:off x="5032140" y="5878614"/>
            <a:ext cx="250550" cy="369332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箭头: 下 9">
            <a:extLst>
              <a:ext uri="{FF2B5EF4-FFF2-40B4-BE49-F238E27FC236}">
                <a16:creationId xmlns:a16="http://schemas.microsoft.com/office/drawing/2014/main" id="{64C0149F-B81C-4EB3-BA2E-D66EB6EBAD4D}"/>
              </a:ext>
            </a:extLst>
          </p:cNvPr>
          <p:cNvSpPr/>
          <p:nvPr/>
        </p:nvSpPr>
        <p:spPr>
          <a:xfrm rot="2666076">
            <a:off x="5800366" y="5747838"/>
            <a:ext cx="245680" cy="52622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B251D79-CE63-7DA3-30DB-074A83768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00D4-6F89-46F2-8518-2099AEDD0922}" type="slidenum">
              <a:rPr lang="zh-CN" altLang="en-US" smtClean="0"/>
              <a:t>9</a:t>
            </a:fld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620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90"/>
    </mc:Choice>
    <mc:Fallback xmlns="">
      <p:transition spd="slow" advTm="486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3" grpId="0">
        <p:bldAsOne/>
      </p:bldGraphic>
      <p:bldP spid="4" grpId="0" animBg="1"/>
      <p:bldP spid="6" grpId="0"/>
      <p:bldP spid="8" grpId="0" animBg="1"/>
      <p:bldP spid="9" grpId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1.5|22.2|24.6|7.4|11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5.2|3.8|0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4.2|0.3|3.9|2|2.7|1.6|4.2|2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6|2.4|0.3|0.1|0.1|0.1|0.1|0.1|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3|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2|0.1|0.1|0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0.6|0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8|0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9|0.2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3.4|6.8|13.3|0.7|1.2|9.6|3.8|16.8|0.9|1.4|2.1|25.7|10.7|17.6|15.7|0.9|0.7|2.7|13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|4.2|11|13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2.7|18.6|0.9|0.6|18.9|0.9|1.4|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7.3|9.8|0.6|2.1|11.3|4.4|12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7.2|1.1|0.8|25.1|0.5|2.8|10.5|19.9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5.2|13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1.5|0.6|6.5|3.6|4.1|0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0.3|0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893</Words>
  <Application>Microsoft Office PowerPoint</Application>
  <PresentationFormat>宽屏</PresentationFormat>
  <Paragraphs>209</Paragraphs>
  <Slides>24</Slides>
  <Notes>5</Notes>
  <HiddenSlides>1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  <vt:variant>
        <vt:lpstr>自定义放映</vt:lpstr>
      </vt:variant>
      <vt:variant>
        <vt:i4>1</vt:i4>
      </vt:variant>
    </vt:vector>
  </HeadingPairs>
  <TitlesOfParts>
    <vt:vector size="36" baseType="lpstr">
      <vt:lpstr>等线</vt:lpstr>
      <vt:lpstr>等线</vt:lpstr>
      <vt:lpstr>等线 Light</vt:lpstr>
      <vt:lpstr>Arial</vt:lpstr>
      <vt:lpstr>Calibri</vt:lpstr>
      <vt:lpstr>Cambria Math</vt:lpstr>
      <vt:lpstr>Poppins</vt:lpstr>
      <vt:lpstr>Poppins Bold</vt:lpstr>
      <vt:lpstr>Poppins Medium</vt:lpstr>
      <vt:lpstr>Times New Roman</vt:lpstr>
      <vt:lpstr>Office Theme</vt:lpstr>
      <vt:lpstr>Comparison of state of charge estimation methods based on Artificial Intelligence algorithms for lithium-ion batteries used in automotive applications  </vt:lpstr>
      <vt:lpstr>Outline</vt:lpstr>
      <vt:lpstr>Introduction</vt:lpstr>
      <vt:lpstr>PowerPoint 演示文稿</vt:lpstr>
      <vt:lpstr>Step 1: SOC estimation Network comparison</vt:lpstr>
      <vt:lpstr>PowerPoint 演示文稿</vt:lpstr>
      <vt:lpstr>Dataset measurement and introduction</vt:lpstr>
      <vt:lpstr>PowerPoint 演示文稿</vt:lpstr>
      <vt:lpstr>Results comparison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Step 3: SOC-SOH combination estimation system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Conclusion</vt:lpstr>
      <vt:lpstr>PowerPoint 演示文稿</vt:lpstr>
      <vt:lpstr>SOH estimation system</vt:lpstr>
      <vt:lpstr>自定义放映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 based battery monitoring technics</dc:title>
  <dc:creator>张 铭元</dc:creator>
  <cp:lastModifiedBy>张 铭元</cp:lastModifiedBy>
  <cp:revision>151</cp:revision>
  <dcterms:created xsi:type="dcterms:W3CDTF">2022-08-21T11:38:11Z</dcterms:created>
  <dcterms:modified xsi:type="dcterms:W3CDTF">2022-10-10T10:04:26Z</dcterms:modified>
</cp:coreProperties>
</file>